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handoutMasterIdLst>
    <p:handoutMasterId r:id="rId22"/>
  </p:handoutMasterIdLst>
  <p:sldIdLst>
    <p:sldId id="256" r:id="rId2"/>
    <p:sldId id="259" r:id="rId3"/>
    <p:sldId id="260" r:id="rId4"/>
    <p:sldId id="310" r:id="rId5"/>
    <p:sldId id="309" r:id="rId6"/>
    <p:sldId id="271" r:id="rId7"/>
    <p:sldId id="272" r:id="rId8"/>
    <p:sldId id="273" r:id="rId9"/>
    <p:sldId id="274" r:id="rId10"/>
    <p:sldId id="311" r:id="rId11"/>
    <p:sldId id="312" r:id="rId12"/>
    <p:sldId id="315" r:id="rId13"/>
    <p:sldId id="294" r:id="rId14"/>
    <p:sldId id="295" r:id="rId15"/>
    <p:sldId id="313" r:id="rId16"/>
    <p:sldId id="314" r:id="rId17"/>
    <p:sldId id="275" r:id="rId18"/>
    <p:sldId id="286" r:id="rId19"/>
    <p:sldId id="28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autoAdjust="0"/>
  </p:normalViewPr>
  <p:slideViewPr>
    <p:cSldViewPr snapToGrid="0">
      <p:cViewPr varScale="1">
        <p:scale>
          <a:sx n="67" d="100"/>
          <a:sy n="67" d="100"/>
        </p:scale>
        <p:origin x="1296"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45566"/>
    </p:cViewPr>
  </p:sorter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8F1474-E5F2-4594-8279-BD18AB6882FA}" type="datetimeFigureOut">
              <a:rPr lang="en-US" smtClean="0"/>
              <a:t>12/16/2018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67E96C-9643-47E9-A60E-7561573A681C}" type="slidenum">
              <a:rPr lang="en-US" smtClean="0"/>
              <a:t>‹#›</a:t>
            </a:fld>
            <a:endParaRPr lang="en-US"/>
          </a:p>
        </p:txBody>
      </p:sp>
    </p:spTree>
    <p:extLst>
      <p:ext uri="{BB962C8B-B14F-4D97-AF65-F5344CB8AC3E}">
        <p14:creationId xmlns:p14="http://schemas.microsoft.com/office/powerpoint/2010/main" val="2391648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F6E40-870B-4CF0-A743-425DE6554927}" type="datetimeFigureOut">
              <a:rPr lang="en-US" smtClean="0"/>
              <a:t>12/16/2018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C5DC7-7E85-4C9B-9729-D23021DA145E}" type="slidenum">
              <a:rPr lang="en-US" smtClean="0"/>
              <a:t>‹#›</a:t>
            </a:fld>
            <a:endParaRPr lang="en-US"/>
          </a:p>
        </p:txBody>
      </p:sp>
    </p:spTree>
    <p:extLst>
      <p:ext uri="{BB962C8B-B14F-4D97-AF65-F5344CB8AC3E}">
        <p14:creationId xmlns:p14="http://schemas.microsoft.com/office/powerpoint/2010/main" val="383290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C5DC7-7E85-4C9B-9729-D23021DA145E}" type="slidenum">
              <a:rPr lang="en-US" smtClean="0"/>
              <a:t>1</a:t>
            </a:fld>
            <a:endParaRPr lang="en-US"/>
          </a:p>
        </p:txBody>
      </p:sp>
    </p:spTree>
    <p:extLst>
      <p:ext uri="{BB962C8B-B14F-4D97-AF65-F5344CB8AC3E}">
        <p14:creationId xmlns:p14="http://schemas.microsoft.com/office/powerpoint/2010/main" val="853276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no P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67994"/>
            <a:ext cx="7772400" cy="2186886"/>
          </a:xfrm>
        </p:spPr>
        <p:txBody>
          <a:bodyPr anchor="b"/>
          <a:lstStyle>
            <a:lvl1pPr algn="ctr">
              <a:defRPr sz="5400">
                <a:solidFill>
                  <a:schemeClr val="tx1"/>
                </a:solidFill>
                <a:latin typeface="Bank Gothic" panose="02000604040000020004"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4795118"/>
            <a:ext cx="6858000" cy="1536013"/>
          </a:xfrm>
        </p:spPr>
        <p:txBody>
          <a:bodyPr/>
          <a:lstStyle>
            <a:lvl1pPr marL="0" indent="0" algn="ctr">
              <a:buNone/>
              <a:defRPr sz="2400">
                <a:solidFill>
                  <a:schemeClr val="bg1">
                    <a:lumMod val="50000"/>
                  </a:schemeClr>
                </a:solidFill>
                <a:latin typeface="Bank Gothic"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B2828-E29F-4047-84B7-3929F4AEAE0C}" type="datetimeFigureOut">
              <a:rPr lang="en-US" smtClean="0"/>
              <a:t>12/16/2018</a:t>
            </a:fld>
            <a:endParaRPr lang="en-US"/>
          </a:p>
        </p:txBody>
      </p:sp>
      <p:sp>
        <p:nvSpPr>
          <p:cNvPr id="6" name="Slide Number Placeholder 5"/>
          <p:cNvSpPr>
            <a:spLocks noGrp="1"/>
          </p:cNvSpPr>
          <p:nvPr>
            <p:ph type="sldNum" sz="quarter" idx="12"/>
          </p:nvPr>
        </p:nvSpPr>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fld id="{A4C1C9AE-8437-47E2-BBF5-0F9DCE8003D5}" type="slidenum">
              <a:rPr lang="en-US" smtClean="0"/>
              <a:t>‹#›</a:t>
            </a:fld>
            <a:endParaRPr lang="en-US"/>
          </a:p>
        </p:txBody>
      </p:sp>
    </p:spTree>
    <p:extLst>
      <p:ext uri="{BB962C8B-B14F-4D97-AF65-F5344CB8AC3E}">
        <p14:creationId xmlns:p14="http://schemas.microsoft.com/office/powerpoint/2010/main" val="411240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323703"/>
            <a:ext cx="2949178" cy="1645920"/>
          </a:xfrm>
        </p:spPr>
        <p:txBody>
          <a:bodyPr anchor="b"/>
          <a:lstStyle>
            <a:lvl1pPr>
              <a:defRPr sz="32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1419502"/>
            <a:ext cx="4937760" cy="47548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3030583"/>
            <a:ext cx="2949178" cy="32825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5B2828-E29F-4047-84B7-3929F4AEAE0C}" type="datetimeFigureOut">
              <a:rPr lang="en-US" smtClean="0"/>
              <a:t>12/16/2018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1C9AE-8437-47E2-BBF5-0F9DCE8003D5}" type="slidenum">
              <a:rPr lang="en-US" smtClean="0"/>
              <a:t>‹#›</a:t>
            </a:fld>
            <a:endParaRPr lang="en-US"/>
          </a:p>
        </p:txBody>
      </p:sp>
    </p:spTree>
    <p:extLst>
      <p:ext uri="{BB962C8B-B14F-4D97-AF65-F5344CB8AC3E}">
        <p14:creationId xmlns:p14="http://schemas.microsoft.com/office/powerpoint/2010/main" val="2536609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tro/Outro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632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tro/Outro Opt 1">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41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mera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623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ilv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618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67994"/>
            <a:ext cx="7772400" cy="2186886"/>
          </a:xfrm>
        </p:spPr>
        <p:txBody>
          <a:bodyPr anchor="b"/>
          <a:lstStyle>
            <a:lvl1pPr algn="ctr">
              <a:defRPr sz="5400">
                <a:solidFill>
                  <a:schemeClr val="tx1"/>
                </a:solidFill>
                <a:latin typeface="Bank Gothic" panose="02000604040000020004"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4795118"/>
            <a:ext cx="6858000" cy="1536013"/>
          </a:xfrm>
        </p:spPr>
        <p:txBody>
          <a:bodyPr/>
          <a:lstStyle>
            <a:lvl1pPr marL="0" indent="0" algn="ctr">
              <a:buNone/>
              <a:defRPr sz="2400">
                <a:solidFill>
                  <a:schemeClr val="bg1">
                    <a:lumMod val="50000"/>
                  </a:schemeClr>
                </a:solidFill>
                <a:latin typeface="Bank Gothic"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B2828-E29F-4047-84B7-3929F4AEAE0C}"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1C9AE-8437-47E2-BBF5-0F9DCE8003D5}" type="slidenum">
              <a:rPr lang="en-US" smtClean="0"/>
              <a:t>‹#›</a:t>
            </a:fld>
            <a:endParaRPr lang="en-US"/>
          </a:p>
        </p:txBody>
      </p:sp>
    </p:spTree>
    <p:extLst>
      <p:ext uri="{BB962C8B-B14F-4D97-AF65-F5344CB8AC3E}">
        <p14:creationId xmlns:p14="http://schemas.microsoft.com/office/powerpoint/2010/main" val="63056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w/o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67994"/>
            <a:ext cx="7772400" cy="2186886"/>
          </a:xfrm>
        </p:spPr>
        <p:txBody>
          <a:bodyPr anchor="b"/>
          <a:lstStyle>
            <a:lvl1pPr algn="ctr">
              <a:defRPr sz="5400">
                <a:solidFill>
                  <a:schemeClr val="tx1"/>
                </a:solidFill>
                <a:latin typeface="Bank Gothic" panose="02000604040000020004"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4795118"/>
            <a:ext cx="6858000" cy="1536013"/>
          </a:xfrm>
        </p:spPr>
        <p:txBody>
          <a:bodyPr/>
          <a:lstStyle>
            <a:lvl1pPr marL="0" indent="0" algn="ctr">
              <a:buNone/>
              <a:defRPr sz="2400">
                <a:solidFill>
                  <a:schemeClr val="bg1">
                    <a:lumMod val="50000"/>
                  </a:schemeClr>
                </a:solidFill>
                <a:latin typeface="Bank Gothic" panose="02000604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5B2828-E29F-4047-84B7-3929F4AEAE0C}"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1C9AE-8437-47E2-BBF5-0F9DCE8003D5}" type="slidenum">
              <a:rPr lang="en-US" smtClean="0"/>
              <a:t>‹#›</a:t>
            </a:fld>
            <a:endParaRPr lang="en-US"/>
          </a:p>
        </p:txBody>
      </p:sp>
    </p:spTree>
    <p:extLst>
      <p:ext uri="{BB962C8B-B14F-4D97-AF65-F5344CB8AC3E}">
        <p14:creationId xmlns:p14="http://schemas.microsoft.com/office/powerpoint/2010/main" val="1836565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5B2828-E29F-4047-84B7-3929F4AEAE0C}" type="datetimeFigureOut">
              <a:rPr lang="en-US" smtClean="0"/>
              <a:t>12/16/2018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1C9AE-8437-47E2-BBF5-0F9DCE8003D5}" type="slidenum">
              <a:rPr lang="en-US" smtClean="0"/>
              <a:t>‹#›</a:t>
            </a:fld>
            <a:endParaRPr lang="en-US"/>
          </a:p>
        </p:txBody>
      </p:sp>
    </p:spTree>
    <p:extLst>
      <p:ext uri="{BB962C8B-B14F-4D97-AF65-F5344CB8AC3E}">
        <p14:creationId xmlns:p14="http://schemas.microsoft.com/office/powerpoint/2010/main" val="297018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3840" y="1358537"/>
            <a:ext cx="4297680" cy="48184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58537"/>
            <a:ext cx="4297680" cy="48184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5B2828-E29F-4047-84B7-3929F4AEAE0C}" type="datetimeFigureOut">
              <a:rPr lang="en-US" smtClean="0"/>
              <a:t>12/16/2018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1C9AE-8437-47E2-BBF5-0F9DCE8003D5}" type="slidenum">
              <a:rPr lang="en-US" smtClean="0"/>
              <a:t>‹#›</a:t>
            </a:fld>
            <a:endParaRPr lang="en-US"/>
          </a:p>
        </p:txBody>
      </p:sp>
    </p:spTree>
    <p:extLst>
      <p:ext uri="{BB962C8B-B14F-4D97-AF65-F5344CB8AC3E}">
        <p14:creationId xmlns:p14="http://schemas.microsoft.com/office/powerpoint/2010/main" val="265092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5130" y="1681163"/>
            <a:ext cx="42976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35130" y="2505075"/>
            <a:ext cx="429768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42976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429768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5B2828-E29F-4047-84B7-3929F4AEAE0C}" type="datetimeFigureOut">
              <a:rPr lang="en-US" smtClean="0"/>
              <a:t>12/16/2018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C1C9AE-8437-47E2-BBF5-0F9DCE8003D5}" type="slidenum">
              <a:rPr lang="en-US" smtClean="0"/>
              <a:t>‹#›</a:t>
            </a:fld>
            <a:endParaRPr lang="en-US"/>
          </a:p>
        </p:txBody>
      </p:sp>
      <p:sp>
        <p:nvSpPr>
          <p:cNvPr id="10" name="Title 1"/>
          <p:cNvSpPr>
            <a:spLocks noGrp="1"/>
          </p:cNvSpPr>
          <p:nvPr>
            <p:ph type="title"/>
          </p:nvPr>
        </p:nvSpPr>
        <p:spPr>
          <a:xfrm>
            <a:off x="3535679" y="156123"/>
            <a:ext cx="5381898" cy="941158"/>
          </a:xfrm>
        </p:spPr>
        <p:txBody>
          <a:bodyPr/>
          <a:lstStyle/>
          <a:p>
            <a:r>
              <a:rPr lang="en-US"/>
              <a:t>Click to edit Master title style</a:t>
            </a:r>
            <a:endParaRPr lang="en-US" dirty="0"/>
          </a:p>
        </p:txBody>
      </p:sp>
    </p:spTree>
    <p:extLst>
      <p:ext uri="{BB962C8B-B14F-4D97-AF65-F5344CB8AC3E}">
        <p14:creationId xmlns:p14="http://schemas.microsoft.com/office/powerpoint/2010/main" val="306009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65B2828-E29F-4047-84B7-3929F4AEAE0C}" type="datetimeFigureOut">
              <a:rPr lang="en-US" smtClean="0"/>
              <a:t>12/16/2018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C1C9AE-8437-47E2-BBF5-0F9DCE8003D5}" type="slidenum">
              <a:rPr lang="en-US" smtClean="0"/>
              <a:t>‹#›</a:t>
            </a:fld>
            <a:endParaRPr lang="en-US"/>
          </a:p>
        </p:txBody>
      </p:sp>
      <p:sp>
        <p:nvSpPr>
          <p:cNvPr id="10" name="Title 1"/>
          <p:cNvSpPr>
            <a:spLocks noGrp="1"/>
          </p:cNvSpPr>
          <p:nvPr>
            <p:ph type="title"/>
          </p:nvPr>
        </p:nvSpPr>
        <p:spPr>
          <a:xfrm>
            <a:off x="3535679" y="156123"/>
            <a:ext cx="5381898" cy="941158"/>
          </a:xfrm>
        </p:spPr>
        <p:txBody>
          <a:bodyPr/>
          <a:lstStyle/>
          <a:p>
            <a:r>
              <a:rPr lang="en-US"/>
              <a:t>Click to edit Master title style</a:t>
            </a:r>
            <a:endParaRPr lang="en-US" dirty="0"/>
          </a:p>
        </p:txBody>
      </p:sp>
      <p:sp>
        <p:nvSpPr>
          <p:cNvPr id="12" name="Text Placeholder 6"/>
          <p:cNvSpPr>
            <a:spLocks noGrp="1"/>
          </p:cNvSpPr>
          <p:nvPr>
            <p:ph type="body" sz="half" idx="2"/>
          </p:nvPr>
        </p:nvSpPr>
        <p:spPr>
          <a:xfrm>
            <a:off x="1792288" y="5496964"/>
            <a:ext cx="5486400" cy="804862"/>
          </a:xfrm>
        </p:spPr>
        <p:txBody>
          <a:bodyPr/>
          <a:lstStyle/>
          <a:p>
            <a:pPr lvl="0"/>
            <a:r>
              <a:rPr lang="en-US"/>
              <a:t>Click to edit Master text styles</a:t>
            </a:r>
          </a:p>
        </p:txBody>
      </p:sp>
      <p:sp>
        <p:nvSpPr>
          <p:cNvPr id="13" name="Content Placeholder 3"/>
          <p:cNvSpPr>
            <a:spLocks noGrp="1"/>
          </p:cNvSpPr>
          <p:nvPr>
            <p:ph sz="half" idx="13" hasCustomPrompt="1"/>
          </p:nvPr>
        </p:nvSpPr>
        <p:spPr>
          <a:xfrm>
            <a:off x="1792288" y="1434417"/>
            <a:ext cx="5486400" cy="3657600"/>
          </a:xfrm>
        </p:spPr>
        <p:txBody>
          <a:bodyPr/>
          <a:lstStyle>
            <a:lvl1pPr>
              <a:defRPr/>
            </a:lvl1pPr>
          </a:lstStyle>
          <a:p>
            <a:pPr lvl="0"/>
            <a:r>
              <a:rPr lang="en-US" dirty="0"/>
              <a:t>Insert Media</a:t>
            </a:r>
          </a:p>
        </p:txBody>
      </p:sp>
    </p:spTree>
    <p:extLst>
      <p:ext uri="{BB962C8B-B14F-4D97-AF65-F5344CB8AC3E}">
        <p14:creationId xmlns:p14="http://schemas.microsoft.com/office/powerpoint/2010/main" val="401647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5B2828-E29F-4047-84B7-3929F4AEAE0C}" type="datetimeFigureOut">
              <a:rPr lang="en-US" smtClean="0"/>
              <a:t>12/16/2018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C1C9AE-8437-47E2-BBF5-0F9DCE8003D5}" type="slidenum">
              <a:rPr lang="en-US" smtClean="0"/>
              <a:t>‹#›</a:t>
            </a:fld>
            <a:endParaRPr lang="en-US"/>
          </a:p>
        </p:txBody>
      </p:sp>
    </p:spTree>
    <p:extLst>
      <p:ext uri="{BB962C8B-B14F-4D97-AF65-F5344CB8AC3E}">
        <p14:creationId xmlns:p14="http://schemas.microsoft.com/office/powerpoint/2010/main" val="31188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B2828-E29F-4047-84B7-3929F4AEAE0C}" type="datetimeFigureOut">
              <a:rPr lang="en-US" smtClean="0"/>
              <a:t>12/16/2018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C1C9AE-8437-47E2-BBF5-0F9DCE8003D5}" type="slidenum">
              <a:rPr lang="en-US" smtClean="0"/>
              <a:t>‹#›</a:t>
            </a:fld>
            <a:endParaRPr lang="en-US"/>
          </a:p>
        </p:txBody>
      </p:sp>
    </p:spTree>
    <p:extLst>
      <p:ext uri="{BB962C8B-B14F-4D97-AF65-F5344CB8AC3E}">
        <p14:creationId xmlns:p14="http://schemas.microsoft.com/office/powerpoint/2010/main" val="693953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35679" y="156123"/>
            <a:ext cx="5381898" cy="94115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296091" y="1445623"/>
            <a:ext cx="8621485" cy="473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301" y="6434733"/>
            <a:ext cx="2724150" cy="365125"/>
          </a:xfrm>
          <a:prstGeom prst="rect">
            <a:avLst/>
          </a:prstGeom>
        </p:spPr>
        <p:txBody>
          <a:bodyPr vert="horz" lIns="91440" tIns="45720" rIns="91440" bIns="45720" rtlCol="0" anchor="ctr"/>
          <a:lstStyle>
            <a:lvl1pPr algn="l">
              <a:defRPr sz="900">
                <a:solidFill>
                  <a:schemeClr val="bg1">
                    <a:lumMod val="95000"/>
                  </a:schemeClr>
                </a:solidFill>
                <a:latin typeface="Bank Gothic" panose="02000604040000020004" pitchFamily="2" charset="0"/>
              </a:defRPr>
            </a:lvl1pPr>
          </a:lstStyle>
          <a:p>
            <a:fld id="{065B2828-E29F-4047-84B7-3929F4AEAE0C}" type="datetimeFigureOut">
              <a:rPr lang="en-US" smtClean="0"/>
              <a:t>12/16/2018</a:t>
            </a:fld>
            <a:endParaRPr lang="en-US"/>
          </a:p>
        </p:txBody>
      </p:sp>
      <p:sp>
        <p:nvSpPr>
          <p:cNvPr id="5" name="Footer Placeholder 4"/>
          <p:cNvSpPr>
            <a:spLocks noGrp="1"/>
          </p:cNvSpPr>
          <p:nvPr>
            <p:ph type="ftr" sz="quarter" idx="3"/>
          </p:nvPr>
        </p:nvSpPr>
        <p:spPr>
          <a:xfrm>
            <a:off x="2933151" y="6434733"/>
            <a:ext cx="3903078" cy="365125"/>
          </a:xfrm>
          <a:prstGeom prst="rect">
            <a:avLst/>
          </a:prstGeom>
        </p:spPr>
        <p:txBody>
          <a:bodyPr vert="horz" lIns="91440" tIns="45720" rIns="91440" bIns="45720" rtlCol="0" anchor="ctr"/>
          <a:lstStyle>
            <a:lvl1pPr marL="0" algn="ctr" defTabSz="914400" rtl="0" eaLnBrk="1" latinLnBrk="0" hangingPunct="1">
              <a:defRPr lang="en-US" sz="900" kern="1200" dirty="0">
                <a:solidFill>
                  <a:schemeClr val="bg1">
                    <a:lumMod val="95000"/>
                  </a:schemeClr>
                </a:solidFill>
                <a:latin typeface="Bank Gothic" panose="02000604040000020004" pitchFamily="2" charset="0"/>
                <a:ea typeface="+mn-ea"/>
                <a:cs typeface="+mn-cs"/>
              </a:defRPr>
            </a:lvl1pPr>
          </a:lstStyle>
          <a:p>
            <a:endParaRPr lang="en-US"/>
          </a:p>
        </p:txBody>
      </p:sp>
      <p:sp>
        <p:nvSpPr>
          <p:cNvPr id="6" name="Slide Number Placeholder 5"/>
          <p:cNvSpPr>
            <a:spLocks noGrp="1"/>
          </p:cNvSpPr>
          <p:nvPr>
            <p:ph type="sldNum" sz="quarter" idx="4"/>
          </p:nvPr>
        </p:nvSpPr>
        <p:spPr>
          <a:xfrm>
            <a:off x="7015310" y="6434733"/>
            <a:ext cx="2057400" cy="365125"/>
          </a:xfrm>
          <a:prstGeom prst="rect">
            <a:avLst/>
          </a:prstGeom>
        </p:spPr>
        <p:txBody>
          <a:bodyPr vert="horz" lIns="91440" tIns="45720" rIns="91440" bIns="45720" rtlCol="0" anchor="ctr"/>
          <a:lstStyle>
            <a:lvl1pPr marL="0" algn="r" defTabSz="914400" rtl="0" eaLnBrk="1" latinLnBrk="0" hangingPunct="1">
              <a:defRPr lang="en-US" sz="900" kern="1200" smtClean="0">
                <a:solidFill>
                  <a:schemeClr val="bg1">
                    <a:lumMod val="95000"/>
                  </a:schemeClr>
                </a:solidFill>
                <a:latin typeface="Bank Gothic" panose="02000604040000020004" pitchFamily="2" charset="0"/>
                <a:ea typeface="+mn-ea"/>
                <a:cs typeface="+mn-cs"/>
              </a:defRPr>
            </a:lvl1pPr>
          </a:lstStyle>
          <a:p>
            <a:fld id="{A4C1C9AE-8437-47E2-BBF5-0F9DCE8003D5}" type="slidenum">
              <a:rPr lang="en-US" smtClean="0"/>
              <a:t>‹#›</a:t>
            </a:fld>
            <a:endParaRPr lang="en-US"/>
          </a:p>
        </p:txBody>
      </p:sp>
    </p:spTree>
    <p:extLst>
      <p:ext uri="{BB962C8B-B14F-4D97-AF65-F5344CB8AC3E}">
        <p14:creationId xmlns:p14="http://schemas.microsoft.com/office/powerpoint/2010/main" val="16011606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400" rtl="0" eaLnBrk="1" latinLnBrk="0" hangingPunct="1">
        <a:lnSpc>
          <a:spcPct val="90000"/>
        </a:lnSpc>
        <a:spcBef>
          <a:spcPct val="0"/>
        </a:spcBef>
        <a:buNone/>
        <a:defRPr sz="3200" kern="1200">
          <a:solidFill>
            <a:schemeClr val="bg1"/>
          </a:solidFill>
          <a:latin typeface="Bank Gothic" panose="02000604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myenvera.com/RFID"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12719"/>
            <a:ext cx="7772400" cy="2186886"/>
          </a:xfrm>
        </p:spPr>
        <p:txBody>
          <a:bodyPr/>
          <a:lstStyle/>
          <a:p>
            <a:r>
              <a:rPr lang="en-US" dirty="0">
                <a:latin typeface="Century" panose="02040604050505020304" pitchFamily="18" charset="0"/>
              </a:rPr>
              <a:t>Training &amp; Orientation</a:t>
            </a:r>
          </a:p>
        </p:txBody>
      </p:sp>
      <p:sp>
        <p:nvSpPr>
          <p:cNvPr id="3" name="Subtitle 2"/>
          <p:cNvSpPr>
            <a:spLocks noGrp="1"/>
          </p:cNvSpPr>
          <p:nvPr>
            <p:ph type="subTitle" idx="1"/>
          </p:nvPr>
        </p:nvSpPr>
        <p:spPr/>
        <p:txBody>
          <a:bodyPr/>
          <a:lstStyle/>
          <a:p>
            <a:endParaRPr lang="en-US">
              <a:latin typeface="Century" panose="02040604050505020304" pitchFamily="18" charset="0"/>
            </a:endParaRPr>
          </a:p>
          <a:p>
            <a:r>
              <a:rPr lang="en-US">
                <a:latin typeface="Century" panose="02040604050505020304" pitchFamily="18" charset="0"/>
              </a:rPr>
              <a:t>Stonegate</a:t>
            </a:r>
            <a:r>
              <a:rPr lang="en-US" dirty="0">
                <a:latin typeface="Century" panose="02040604050505020304" pitchFamily="18" charset="0"/>
              </a:rPr>
              <a:t> at Pasco HOA</a:t>
            </a:r>
          </a:p>
        </p:txBody>
      </p:sp>
    </p:spTree>
    <p:extLst>
      <p:ext uri="{BB962C8B-B14F-4D97-AF65-F5344CB8AC3E}">
        <p14:creationId xmlns:p14="http://schemas.microsoft.com/office/powerpoint/2010/main" val="148904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MyEnvera </a:t>
            </a:r>
            <a:br>
              <a:rPr lang="en-US" dirty="0"/>
            </a:br>
            <a:r>
              <a:rPr lang="en-US" dirty="0">
                <a:latin typeface="Century" panose="02040604050505020304" pitchFamily="18" charset="0"/>
              </a:rPr>
              <a:t>Questions &amp; Answers</a:t>
            </a:r>
            <a:r>
              <a:rPr lang="en-US" dirty="0"/>
              <a:t> </a:t>
            </a:r>
          </a:p>
        </p:txBody>
      </p:sp>
      <p:sp>
        <p:nvSpPr>
          <p:cNvPr id="3" name="Content Placeholder 2"/>
          <p:cNvSpPr>
            <a:spLocks noGrp="1"/>
          </p:cNvSpPr>
          <p:nvPr>
            <p:ph idx="1"/>
          </p:nvPr>
        </p:nvSpPr>
        <p:spPr>
          <a:xfrm>
            <a:off x="65903" y="1285103"/>
            <a:ext cx="9012194" cy="5074508"/>
          </a:xfrm>
        </p:spPr>
        <p:txBody>
          <a:bodyPr>
            <a:normAutofit fontScale="70000" lnSpcReduction="20000"/>
          </a:bodyPr>
          <a:lstStyle/>
          <a:p>
            <a:pPr marL="0" indent="0">
              <a:buNone/>
            </a:pPr>
            <a:r>
              <a:rPr lang="en-US" b="1" dirty="0"/>
              <a:t>How/where do I find my MyEnvera login?</a:t>
            </a:r>
          </a:p>
          <a:p>
            <a:r>
              <a:rPr lang="en-US" dirty="0"/>
              <a:t>Your login was included in the resident letters we mailed out. If you did not receive a letter, please let us and your community representative know after the presentation.</a:t>
            </a:r>
          </a:p>
          <a:p>
            <a:r>
              <a:rPr lang="en-US" dirty="0"/>
              <a:t>If you forget your login and need to retrieve it, please go to MyEnvera.com and click on the </a:t>
            </a:r>
            <a:r>
              <a:rPr lang="en-US" b="1" dirty="0"/>
              <a:t>Get your login information link</a:t>
            </a:r>
            <a:r>
              <a:rPr lang="en-US" dirty="0"/>
              <a:t>.</a:t>
            </a:r>
          </a:p>
          <a:p>
            <a:pPr marL="0" indent="0">
              <a:buNone/>
            </a:pPr>
            <a:endParaRPr lang="en-US" sz="2500" dirty="0"/>
          </a:p>
          <a:p>
            <a:pPr marL="0" indent="0">
              <a:buNone/>
            </a:pPr>
            <a:r>
              <a:rPr lang="en-US" b="1" dirty="0"/>
              <a:t>Do I still call our onsite guard to update my visitor list?</a:t>
            </a:r>
          </a:p>
          <a:p>
            <a:r>
              <a:rPr lang="en-US" dirty="0"/>
              <a:t>Even though your onsite guard will be using </a:t>
            </a:r>
            <a:r>
              <a:rPr lang="en-US" dirty="0" err="1"/>
              <a:t>Envera’s</a:t>
            </a:r>
            <a:r>
              <a:rPr lang="en-US" dirty="0"/>
              <a:t> guard module software to process visitors, you will no longer call them to make updates to your guest list. You will use the </a:t>
            </a:r>
            <a:r>
              <a:rPr lang="en-US" b="1" dirty="0"/>
              <a:t>MyEnvera website or Smartphone App</a:t>
            </a:r>
            <a:r>
              <a:rPr lang="en-US" dirty="0"/>
              <a:t>,</a:t>
            </a:r>
            <a:r>
              <a:rPr lang="en-US" b="1" dirty="0"/>
              <a:t> </a:t>
            </a:r>
            <a:r>
              <a:rPr lang="en-US" dirty="0"/>
              <a:t>or you can call </a:t>
            </a:r>
            <a:r>
              <a:rPr lang="en-US" dirty="0" err="1"/>
              <a:t>Envera’s</a:t>
            </a:r>
            <a:r>
              <a:rPr lang="en-US" dirty="0"/>
              <a:t> toll free </a:t>
            </a:r>
            <a:r>
              <a:rPr lang="en-US" b="1" dirty="0"/>
              <a:t>(877) 936-8372 </a:t>
            </a:r>
            <a:r>
              <a:rPr lang="en-US" dirty="0"/>
              <a:t>for assistance.</a:t>
            </a:r>
          </a:p>
          <a:p>
            <a:pPr marL="0" indent="0">
              <a:buNone/>
            </a:pPr>
            <a:endParaRPr lang="en-US" sz="2500" dirty="0"/>
          </a:p>
          <a:p>
            <a:pPr marL="0" indent="0">
              <a:buNone/>
            </a:pPr>
            <a:r>
              <a:rPr lang="en-US" b="1" dirty="0"/>
              <a:t>Do I have to add my visitor’s license plate?</a:t>
            </a:r>
          </a:p>
          <a:p>
            <a:r>
              <a:rPr lang="en-US" dirty="0"/>
              <a:t>No, this is not a requirement; however, it will allow for expedited entry on their first visit. Otherwise our agents will add their license plate information to their visitor record on their first visit.</a:t>
            </a:r>
          </a:p>
          <a:p>
            <a:pPr marL="0" indent="0">
              <a:buNone/>
            </a:pPr>
            <a:endParaRPr lang="en-US" sz="2500" dirty="0"/>
          </a:p>
          <a:p>
            <a:pPr marL="0" indent="0">
              <a:lnSpc>
                <a:spcPct val="120000"/>
              </a:lnSpc>
              <a:spcBef>
                <a:spcPts val="0"/>
              </a:spcBef>
              <a:buNone/>
            </a:pPr>
            <a:endParaRPr lang="en-US" b="1" dirty="0"/>
          </a:p>
        </p:txBody>
      </p:sp>
    </p:spTree>
    <p:extLst>
      <p:ext uri="{BB962C8B-B14F-4D97-AF65-F5344CB8AC3E}">
        <p14:creationId xmlns:p14="http://schemas.microsoft.com/office/powerpoint/2010/main" val="520934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MyEnvera </a:t>
            </a:r>
            <a:br>
              <a:rPr lang="en-US" dirty="0"/>
            </a:br>
            <a:r>
              <a:rPr lang="en-US" dirty="0">
                <a:latin typeface="Century" panose="02040604050505020304" pitchFamily="18" charset="0"/>
              </a:rPr>
              <a:t>Questions &amp; Answers</a:t>
            </a:r>
            <a:r>
              <a:rPr lang="en-US" dirty="0"/>
              <a:t> </a:t>
            </a:r>
          </a:p>
        </p:txBody>
      </p:sp>
      <p:sp>
        <p:nvSpPr>
          <p:cNvPr id="3" name="Content Placeholder 2"/>
          <p:cNvSpPr>
            <a:spLocks noGrp="1"/>
          </p:cNvSpPr>
          <p:nvPr>
            <p:ph idx="1"/>
          </p:nvPr>
        </p:nvSpPr>
        <p:spPr>
          <a:xfrm>
            <a:off x="82378" y="1318054"/>
            <a:ext cx="9003957" cy="5016843"/>
          </a:xfrm>
        </p:spPr>
        <p:txBody>
          <a:bodyPr>
            <a:noAutofit/>
          </a:bodyPr>
          <a:lstStyle/>
          <a:p>
            <a:pPr marL="0" indent="0">
              <a:lnSpc>
                <a:spcPct val="120000"/>
              </a:lnSpc>
              <a:spcBef>
                <a:spcPts val="0"/>
              </a:spcBef>
              <a:buNone/>
            </a:pPr>
            <a:r>
              <a:rPr lang="en-US" sz="1300" b="1" dirty="0"/>
              <a:t>What if I have a vendor coming to my house but I don’t know the name of the representative that will be visiting?</a:t>
            </a:r>
          </a:p>
          <a:p>
            <a:pPr>
              <a:lnSpc>
                <a:spcPct val="120000"/>
              </a:lnSpc>
              <a:spcBef>
                <a:spcPts val="0"/>
              </a:spcBef>
            </a:pPr>
            <a:r>
              <a:rPr lang="en-US" sz="1300" dirty="0"/>
              <a:t>When adding this household specific vendor to your visitor list, please enter the company name in both the Last Name &amp; Company Name fields. This allows our agents to quickly search and find the vendor record.</a:t>
            </a:r>
          </a:p>
          <a:p>
            <a:pPr marL="0" indent="0">
              <a:buNone/>
            </a:pPr>
            <a:endParaRPr lang="en-US" sz="1300" b="1" dirty="0"/>
          </a:p>
          <a:p>
            <a:pPr marL="0" indent="0">
              <a:buNone/>
            </a:pPr>
            <a:r>
              <a:rPr lang="en-US" sz="1300" b="1" dirty="0"/>
              <a:t>What do I need to do if I am having a party?</a:t>
            </a:r>
          </a:p>
          <a:p>
            <a:r>
              <a:rPr lang="en-US" sz="1300" dirty="0"/>
              <a:t>On your Visitor List, create a Temporary visitor with *Admit All as the Last Name &amp; the Type of party as the First Name</a:t>
            </a:r>
          </a:p>
          <a:p>
            <a:pPr lvl="1"/>
            <a:r>
              <a:rPr lang="en-US" sz="1300" dirty="0">
                <a:solidFill>
                  <a:srgbClr val="FF0000"/>
                </a:solidFill>
              </a:rPr>
              <a:t>Example: *Admit All, Baby Shower</a:t>
            </a:r>
          </a:p>
          <a:p>
            <a:pPr marL="0" indent="0">
              <a:lnSpc>
                <a:spcPct val="120000"/>
              </a:lnSpc>
              <a:spcBef>
                <a:spcPts val="0"/>
              </a:spcBef>
              <a:buNone/>
            </a:pPr>
            <a:endParaRPr lang="en-US" sz="1300" b="1" dirty="0"/>
          </a:p>
          <a:p>
            <a:pPr marL="0" indent="0">
              <a:buNone/>
            </a:pPr>
            <a:r>
              <a:rPr lang="en-US" sz="1300" b="1" dirty="0"/>
              <a:t>When will Resident Notifications be activated for our community?</a:t>
            </a:r>
          </a:p>
          <a:p>
            <a:r>
              <a:rPr lang="en-US" sz="1300" dirty="0"/>
              <a:t>These notifications will be turned on soon after the soft opening period is complete.</a:t>
            </a:r>
          </a:p>
          <a:p>
            <a:pPr marL="0" indent="0">
              <a:buNone/>
            </a:pPr>
            <a:endParaRPr lang="en-US" sz="1300" dirty="0"/>
          </a:p>
          <a:p>
            <a:pPr marL="0" indent="0">
              <a:buNone/>
            </a:pPr>
            <a:r>
              <a:rPr lang="en-US" sz="1300" b="1" dirty="0"/>
              <a:t>How many phone numbers can I add to my MyEnvera profile?</a:t>
            </a:r>
          </a:p>
          <a:p>
            <a:r>
              <a:rPr lang="en-US" sz="1300" dirty="0"/>
              <a:t>You can add unlimited phone numbers to your profile; however, we encourage you to only list those where the chance of us reaching you is most favorable. </a:t>
            </a:r>
          </a:p>
          <a:p>
            <a:r>
              <a:rPr lang="en-US" sz="1300" dirty="0"/>
              <a:t>Please be advised that our agents will be restricted to attempting only two phone numbers for visitor verification.</a:t>
            </a:r>
          </a:p>
        </p:txBody>
      </p:sp>
    </p:spTree>
    <p:extLst>
      <p:ext uri="{BB962C8B-B14F-4D97-AF65-F5344CB8AC3E}">
        <p14:creationId xmlns:p14="http://schemas.microsoft.com/office/powerpoint/2010/main" val="2993908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MyEnvera </a:t>
            </a:r>
            <a:br>
              <a:rPr lang="en-US" dirty="0"/>
            </a:br>
            <a:r>
              <a:rPr lang="en-US" dirty="0">
                <a:latin typeface="Century" panose="02040604050505020304" pitchFamily="18" charset="0"/>
              </a:rPr>
              <a:t>Questions &amp; Answers</a:t>
            </a:r>
            <a:r>
              <a:rPr lang="en-US" dirty="0"/>
              <a:t> </a:t>
            </a:r>
          </a:p>
        </p:txBody>
      </p:sp>
      <p:sp>
        <p:nvSpPr>
          <p:cNvPr id="3" name="Content Placeholder 2"/>
          <p:cNvSpPr>
            <a:spLocks noGrp="1"/>
          </p:cNvSpPr>
          <p:nvPr>
            <p:ph idx="1"/>
          </p:nvPr>
        </p:nvSpPr>
        <p:spPr/>
        <p:txBody>
          <a:bodyPr>
            <a:normAutofit/>
          </a:bodyPr>
          <a:lstStyle/>
          <a:p>
            <a:pPr marL="0" indent="0">
              <a:lnSpc>
                <a:spcPct val="120000"/>
              </a:lnSpc>
              <a:spcBef>
                <a:spcPts val="0"/>
              </a:spcBef>
              <a:buNone/>
            </a:pPr>
            <a:r>
              <a:rPr lang="en-US" sz="1300" b="1" dirty="0"/>
              <a:t>What if I do not want my child/teenager to authorize entry?</a:t>
            </a:r>
          </a:p>
          <a:p>
            <a:pPr>
              <a:lnSpc>
                <a:spcPct val="120000"/>
              </a:lnSpc>
              <a:spcBef>
                <a:spcPts val="0"/>
              </a:spcBef>
            </a:pPr>
            <a:r>
              <a:rPr lang="en-US" sz="1300" dirty="0"/>
              <a:t>Not a problem. You can simply not add a phone number for your child/teenager or you can add your phone number for your child/teenager. Either way when a visitor comes to the kiosk stating they are here to see your child/teenager and they are not on your visitor list, we will contact you at the number(s) you have listed on your profile.</a:t>
            </a:r>
            <a:endParaRPr lang="en-US" sz="1300" b="1" dirty="0"/>
          </a:p>
          <a:p>
            <a:pPr marL="0" indent="0">
              <a:buNone/>
            </a:pPr>
            <a:endParaRPr lang="en-US" sz="1200" b="1" dirty="0"/>
          </a:p>
          <a:p>
            <a:pPr marL="0" indent="0">
              <a:buNone/>
            </a:pPr>
            <a:r>
              <a:rPr lang="en-US" sz="1300" b="1" dirty="0"/>
              <a:t>How do tenants add guests?</a:t>
            </a:r>
          </a:p>
          <a:p>
            <a:r>
              <a:rPr lang="en-US" sz="1300" dirty="0"/>
              <a:t>Tenants can also add guests online via the MyEnvera website or Smartphone App.</a:t>
            </a:r>
          </a:p>
          <a:p>
            <a:endParaRPr lang="en-US" sz="1300" dirty="0"/>
          </a:p>
          <a:p>
            <a:pPr marL="0" indent="0">
              <a:buNone/>
            </a:pPr>
            <a:r>
              <a:rPr lang="en-US" sz="1300" b="1" dirty="0"/>
              <a:t>What do I need to do when I change tenants?</a:t>
            </a:r>
          </a:p>
          <a:p>
            <a:r>
              <a:rPr lang="en-US" sz="1300" dirty="0"/>
              <a:t>Complete a Resident Registration Form with new tenant information &amp; submit to Property Manager with other required documents.</a:t>
            </a:r>
          </a:p>
        </p:txBody>
      </p:sp>
    </p:spTree>
    <p:extLst>
      <p:ext uri="{BB962C8B-B14F-4D97-AF65-F5344CB8AC3E}">
        <p14:creationId xmlns:p14="http://schemas.microsoft.com/office/powerpoint/2010/main" val="2942349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Virtual Gate Guard</a:t>
            </a:r>
          </a:p>
        </p:txBody>
      </p:sp>
      <p:sp>
        <p:nvSpPr>
          <p:cNvPr id="3" name="Content Placeholder 2"/>
          <p:cNvSpPr>
            <a:spLocks noGrp="1"/>
          </p:cNvSpPr>
          <p:nvPr>
            <p:ph idx="1"/>
          </p:nvPr>
        </p:nvSpPr>
        <p:spPr>
          <a:xfrm>
            <a:off x="249945" y="1845398"/>
            <a:ext cx="4674261" cy="4341746"/>
          </a:xfrm>
        </p:spPr>
        <p:txBody>
          <a:bodyPr>
            <a:normAutofit fontScale="47500" lnSpcReduction="20000"/>
          </a:bodyPr>
          <a:lstStyle/>
          <a:p>
            <a:pPr>
              <a:lnSpc>
                <a:spcPct val="150000"/>
              </a:lnSpc>
            </a:pPr>
            <a:r>
              <a:rPr lang="en-US" dirty="0"/>
              <a:t>‘Virtual’ guards greet visitors 24/7</a:t>
            </a:r>
          </a:p>
          <a:p>
            <a:pPr>
              <a:lnSpc>
                <a:spcPct val="150000"/>
              </a:lnSpc>
            </a:pPr>
            <a:r>
              <a:rPr lang="en-US" dirty="0"/>
              <a:t>Class D Licensed</a:t>
            </a:r>
          </a:p>
          <a:p>
            <a:pPr>
              <a:lnSpc>
                <a:spcPct val="150000"/>
              </a:lnSpc>
            </a:pPr>
            <a:r>
              <a:rPr lang="en-US" dirty="0"/>
              <a:t>Capture </a:t>
            </a:r>
            <a:r>
              <a:rPr lang="en-US" b="1" u="sng" dirty="0"/>
              <a:t>and</a:t>
            </a:r>
            <a:r>
              <a:rPr lang="en-US" dirty="0"/>
              <a:t> archive faces and license plates of each visitor with strategically placed cameras</a:t>
            </a:r>
          </a:p>
          <a:p>
            <a:pPr lvl="1">
              <a:lnSpc>
                <a:spcPct val="150000"/>
              </a:lnSpc>
            </a:pPr>
            <a:r>
              <a:rPr lang="en-US" dirty="0"/>
              <a:t>Auto-verification of license plate for registered permanent visitors</a:t>
            </a:r>
          </a:p>
          <a:p>
            <a:pPr>
              <a:lnSpc>
                <a:spcPct val="150000"/>
              </a:lnSpc>
            </a:pPr>
            <a:r>
              <a:rPr lang="en-US" dirty="0"/>
              <a:t>Recorded audio and video of each accepted or denied visitor, archived for 30-45 days</a:t>
            </a:r>
          </a:p>
          <a:p>
            <a:pPr>
              <a:lnSpc>
                <a:spcPct val="150000"/>
              </a:lnSpc>
            </a:pPr>
            <a:r>
              <a:rPr lang="en-US" dirty="0"/>
              <a:t>Barrier gates to help mitigate tailgating</a:t>
            </a:r>
          </a:p>
          <a:p>
            <a:pPr>
              <a:lnSpc>
                <a:spcPct val="150000"/>
              </a:lnSpc>
            </a:pPr>
            <a:r>
              <a:rPr lang="en-US" dirty="0"/>
              <a:t>Gate strike sensors installed on all barrier arms to notify Central Station of potential gate break</a:t>
            </a:r>
          </a:p>
          <a:p>
            <a:endParaRPr lang="en-US" dirty="0"/>
          </a:p>
        </p:txBody>
      </p:sp>
      <p:sp>
        <p:nvSpPr>
          <p:cNvPr id="5" name="TextBox 4"/>
          <p:cNvSpPr txBox="1"/>
          <p:nvPr/>
        </p:nvSpPr>
        <p:spPr>
          <a:xfrm>
            <a:off x="0" y="1303699"/>
            <a:ext cx="9144000" cy="677108"/>
          </a:xfrm>
          <a:prstGeom prst="rect">
            <a:avLst/>
          </a:prstGeom>
          <a:noFill/>
        </p:spPr>
        <p:txBody>
          <a:bodyPr wrap="square" rtlCol="0">
            <a:spAutoFit/>
          </a:bodyPr>
          <a:lstStyle/>
          <a:p>
            <a:pPr algn="ctr"/>
            <a:r>
              <a:rPr lang="en-US" sz="2000" b="1" dirty="0">
                <a:latin typeface="Century Gothic" panose="020B0502020202020204" pitchFamily="34" charset="0"/>
              </a:rPr>
              <a:t>Envera will control visitor &amp; vendor entry at the Community Entrance</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9678" y="1845397"/>
            <a:ext cx="1968258" cy="4341746"/>
          </a:xfrm>
          <a:prstGeom prst="rect">
            <a:avLst/>
          </a:prstGeom>
        </p:spPr>
      </p:pic>
    </p:spTree>
    <p:extLst>
      <p:ext uri="{BB962C8B-B14F-4D97-AF65-F5344CB8AC3E}">
        <p14:creationId xmlns:p14="http://schemas.microsoft.com/office/powerpoint/2010/main" val="1594904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Go Live “Soft Opening”</a:t>
            </a:r>
          </a:p>
        </p:txBody>
      </p:sp>
      <p:sp>
        <p:nvSpPr>
          <p:cNvPr id="3" name="Content Placeholder 2"/>
          <p:cNvSpPr>
            <a:spLocks noGrp="1"/>
          </p:cNvSpPr>
          <p:nvPr>
            <p:ph idx="1"/>
          </p:nvPr>
        </p:nvSpPr>
        <p:spPr>
          <a:xfrm>
            <a:off x="296091" y="2415396"/>
            <a:ext cx="8621485" cy="3761566"/>
          </a:xfrm>
        </p:spPr>
        <p:txBody>
          <a:bodyPr>
            <a:normAutofit fontScale="55000" lnSpcReduction="20000"/>
          </a:bodyPr>
          <a:lstStyle/>
          <a:p>
            <a:pPr marL="0" indent="0" algn="ctr">
              <a:buNone/>
            </a:pPr>
            <a:r>
              <a:rPr lang="en-US" sz="3800" dirty="0"/>
              <a:t>All registered guests will be admitted into the community.</a:t>
            </a:r>
          </a:p>
          <a:p>
            <a:pPr marL="0" indent="0">
              <a:buNone/>
            </a:pPr>
            <a:endParaRPr lang="en-US" sz="1900" dirty="0"/>
          </a:p>
          <a:p>
            <a:r>
              <a:rPr lang="en-US" sz="3800" b="1" dirty="0"/>
              <a:t>First week</a:t>
            </a:r>
            <a:endParaRPr lang="en-US" sz="3800" dirty="0"/>
          </a:p>
          <a:p>
            <a:pPr lvl="1"/>
            <a:r>
              <a:rPr lang="en-US" sz="3200" u="sng" dirty="0"/>
              <a:t>Unregistered guests</a:t>
            </a:r>
            <a:r>
              <a:rPr lang="en-US" sz="3200" dirty="0"/>
              <a:t>: Tag Plate &amp; advise visitor to remind the resident to bring their guest list up to date &amp; admit into the community.</a:t>
            </a:r>
          </a:p>
          <a:p>
            <a:r>
              <a:rPr lang="en-US" sz="3800" b="1" dirty="0"/>
              <a:t>Weeks 2 &amp; 3</a:t>
            </a:r>
            <a:endParaRPr lang="en-US" sz="3800" dirty="0"/>
          </a:p>
          <a:p>
            <a:pPr lvl="1"/>
            <a:r>
              <a:rPr lang="en-US" sz="3200" u="sng" dirty="0"/>
              <a:t>Unregistered guests</a:t>
            </a:r>
            <a:r>
              <a:rPr lang="en-US" sz="3200" dirty="0"/>
              <a:t>: resident will be called for verification of visitor.</a:t>
            </a:r>
          </a:p>
          <a:p>
            <a:pPr lvl="2"/>
            <a:r>
              <a:rPr lang="en-US" sz="2600" i="1" dirty="0"/>
              <a:t>No Answer</a:t>
            </a:r>
            <a:r>
              <a:rPr lang="en-US" sz="2600" dirty="0"/>
              <a:t>: Tag Plate &amp; admit into the community.</a:t>
            </a:r>
          </a:p>
          <a:p>
            <a:pPr lvl="2"/>
            <a:r>
              <a:rPr lang="en-US" sz="2600" dirty="0"/>
              <a:t>Resident will be contacted on up to two phone numbers provided for approval.</a:t>
            </a:r>
          </a:p>
          <a:p>
            <a:r>
              <a:rPr lang="en-US" sz="3800" b="1" dirty="0"/>
              <a:t>Week 4</a:t>
            </a:r>
          </a:p>
          <a:p>
            <a:pPr lvl="1"/>
            <a:r>
              <a:rPr lang="en-US" sz="3200" u="sng" dirty="0"/>
              <a:t>Unregistered guests</a:t>
            </a:r>
            <a:r>
              <a:rPr lang="en-US" sz="3200" dirty="0"/>
              <a:t>: visitor will be denied access into the community if we cannot reach the resident for approval.</a:t>
            </a:r>
          </a:p>
          <a:p>
            <a:endParaRPr lang="en-US" dirty="0"/>
          </a:p>
        </p:txBody>
      </p:sp>
      <p:sp>
        <p:nvSpPr>
          <p:cNvPr id="4" name="TextBox 3"/>
          <p:cNvSpPr txBox="1"/>
          <p:nvPr/>
        </p:nvSpPr>
        <p:spPr>
          <a:xfrm>
            <a:off x="296091" y="1402672"/>
            <a:ext cx="8621485" cy="1107996"/>
          </a:xfrm>
          <a:prstGeom prst="rect">
            <a:avLst/>
          </a:prstGeom>
          <a:noFill/>
        </p:spPr>
        <p:txBody>
          <a:bodyPr wrap="square" rtlCol="0">
            <a:spAutoFit/>
          </a:bodyPr>
          <a:lstStyle/>
          <a:p>
            <a:pPr algn="ctr"/>
            <a:r>
              <a:rPr lang="en-US" sz="2400" i="1" dirty="0">
                <a:solidFill>
                  <a:srgbClr val="FF0000"/>
                </a:solidFill>
                <a:latin typeface="Century Gothic" panose="020B0502020202020204" pitchFamily="34" charset="0"/>
              </a:rPr>
              <a:t>Targeting Tuesday, January 8</a:t>
            </a:r>
            <a:r>
              <a:rPr lang="en-US" sz="2400" i="1" baseline="30000" dirty="0">
                <a:solidFill>
                  <a:srgbClr val="FF0000"/>
                </a:solidFill>
                <a:latin typeface="Century Gothic" panose="020B0502020202020204" pitchFamily="34" charset="0"/>
              </a:rPr>
              <a:t>th</a:t>
            </a:r>
            <a:r>
              <a:rPr lang="en-US" sz="2400" i="1" dirty="0">
                <a:solidFill>
                  <a:srgbClr val="FF0000"/>
                </a:solidFill>
                <a:latin typeface="Century Gothic" panose="020B0502020202020204" pitchFamily="34" charset="0"/>
              </a:rPr>
              <a:t>  to Begin Processing Guests</a:t>
            </a:r>
            <a:endParaRPr lang="en-US" sz="2000" i="1" dirty="0">
              <a:solidFill>
                <a:srgbClr val="FF0000"/>
              </a:solidFill>
              <a:latin typeface="Century Gothic" panose="020B0502020202020204" pitchFamily="34" charset="0"/>
            </a:endParaRPr>
          </a:p>
          <a:p>
            <a:endParaRPr lang="en-US" dirty="0"/>
          </a:p>
        </p:txBody>
      </p:sp>
    </p:spTree>
    <p:extLst>
      <p:ext uri="{BB962C8B-B14F-4D97-AF65-F5344CB8AC3E}">
        <p14:creationId xmlns:p14="http://schemas.microsoft.com/office/powerpoint/2010/main" val="212789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Gate Guard Questions &amp; Answers</a:t>
            </a:r>
          </a:p>
        </p:txBody>
      </p:sp>
      <p:sp>
        <p:nvSpPr>
          <p:cNvPr id="3" name="Content Placeholder 2"/>
          <p:cNvSpPr>
            <a:spLocks noGrp="1"/>
          </p:cNvSpPr>
          <p:nvPr>
            <p:ph idx="1"/>
          </p:nvPr>
        </p:nvSpPr>
        <p:spPr>
          <a:xfrm>
            <a:off x="74141" y="1309816"/>
            <a:ext cx="8995718" cy="5049795"/>
          </a:xfrm>
        </p:spPr>
        <p:txBody>
          <a:bodyPr>
            <a:normAutofit/>
          </a:bodyPr>
          <a:lstStyle/>
          <a:p>
            <a:pPr marL="0" indent="0">
              <a:buNone/>
            </a:pPr>
            <a:r>
              <a:rPr lang="en-US" sz="1300" b="1" dirty="0"/>
              <a:t>How will the Automatic License Plate Recognition work for entry?</a:t>
            </a:r>
          </a:p>
          <a:p>
            <a:pPr>
              <a:lnSpc>
                <a:spcPct val="120000"/>
              </a:lnSpc>
              <a:spcBef>
                <a:spcPts val="0"/>
              </a:spcBef>
            </a:pPr>
            <a:r>
              <a:rPr lang="en-US" sz="1300" dirty="0"/>
              <a:t>The first time a registered visitor pulls up to the kiosk, one of our guards will process and attach the license plate to their profile. </a:t>
            </a:r>
          </a:p>
          <a:p>
            <a:pPr>
              <a:lnSpc>
                <a:spcPct val="120000"/>
              </a:lnSpc>
              <a:spcBef>
                <a:spcPts val="0"/>
              </a:spcBef>
            </a:pPr>
            <a:r>
              <a:rPr lang="en-US" sz="1300" dirty="0"/>
              <a:t>As long as they remain a permanent visitor, all ongoing visits will be auto-verified by the system to grant entry.</a:t>
            </a:r>
          </a:p>
          <a:p>
            <a:pPr>
              <a:lnSpc>
                <a:spcPct val="120000"/>
              </a:lnSpc>
              <a:spcBef>
                <a:spcPts val="0"/>
              </a:spcBef>
            </a:pPr>
            <a:r>
              <a:rPr lang="en-US" sz="1300" dirty="0"/>
              <a:t>Should a visitor be listed on multiple resident lists, or they are flagged as Deny, or they are removed as a permanent visitor, they will be routed to a guard for processing – the auto-verification will not occur. </a:t>
            </a:r>
          </a:p>
          <a:p>
            <a:pPr marL="0" indent="0">
              <a:lnSpc>
                <a:spcPct val="120000"/>
              </a:lnSpc>
              <a:spcBef>
                <a:spcPts val="0"/>
              </a:spcBef>
              <a:buNone/>
            </a:pPr>
            <a:endParaRPr lang="en-US" sz="1300" dirty="0"/>
          </a:p>
          <a:p>
            <a:pPr marL="0" indent="0">
              <a:buNone/>
            </a:pPr>
            <a:r>
              <a:rPr lang="en-US" sz="1300" b="1" dirty="0"/>
              <a:t>What happens when a visitor is denied entry?</a:t>
            </a:r>
          </a:p>
          <a:p>
            <a:r>
              <a:rPr lang="en-US" sz="1300" dirty="0"/>
              <a:t>Our agent will advise “Unfortunately at this time I was unable to verify your entry, please pull around and once verification is received from the resident, we will be glad to assist you.”</a:t>
            </a:r>
          </a:p>
          <a:p>
            <a:r>
              <a:rPr lang="en-US" sz="1300" dirty="0"/>
              <a:t>Since there is no turnaround before the gate, our agent will  advise “Unfortunately at this time I was unable to verify your entry, please enter through the gate and turnaround to exit.  Your entry and exit is recorded on camera.”</a:t>
            </a:r>
          </a:p>
          <a:p>
            <a:endParaRPr lang="en-US" sz="1300" b="1" dirty="0"/>
          </a:p>
          <a:p>
            <a:pPr marL="0" indent="0">
              <a:buNone/>
            </a:pPr>
            <a:r>
              <a:rPr lang="en-US" sz="1300" b="1" dirty="0"/>
              <a:t>When do I need to use my PIN?</a:t>
            </a:r>
          </a:p>
          <a:p>
            <a:r>
              <a:rPr lang="en-US" sz="1300" dirty="0"/>
              <a:t>Residents will provide their PIN to Envera when using the kiosk for entry or calling into the Central Station to update their profile. </a:t>
            </a:r>
          </a:p>
          <a:p>
            <a:r>
              <a:rPr lang="en-US" sz="1300" dirty="0"/>
              <a:t>If you don’t have your PIN, you will need to provide the last 4 digits of the phone number on the account.</a:t>
            </a:r>
          </a:p>
          <a:p>
            <a:pPr marL="0" indent="0">
              <a:buNone/>
            </a:pPr>
            <a:endParaRPr lang="en-US" sz="1300" b="1" dirty="0"/>
          </a:p>
        </p:txBody>
      </p:sp>
    </p:spTree>
    <p:extLst>
      <p:ext uri="{BB962C8B-B14F-4D97-AF65-F5344CB8AC3E}">
        <p14:creationId xmlns:p14="http://schemas.microsoft.com/office/powerpoint/2010/main" val="3423327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Gate Guard Questions &amp; Answers</a:t>
            </a:r>
          </a:p>
        </p:txBody>
      </p:sp>
      <p:sp>
        <p:nvSpPr>
          <p:cNvPr id="3" name="Content Placeholder 2"/>
          <p:cNvSpPr>
            <a:spLocks noGrp="1"/>
          </p:cNvSpPr>
          <p:nvPr>
            <p:ph idx="1"/>
          </p:nvPr>
        </p:nvSpPr>
        <p:spPr>
          <a:xfrm>
            <a:off x="98854" y="1293341"/>
            <a:ext cx="8962767" cy="5033318"/>
          </a:xfrm>
        </p:spPr>
        <p:txBody>
          <a:bodyPr>
            <a:normAutofit/>
          </a:bodyPr>
          <a:lstStyle/>
          <a:p>
            <a:pPr marL="0" indent="0">
              <a:buNone/>
            </a:pPr>
            <a:r>
              <a:rPr lang="en-US" sz="1300" b="1" dirty="0"/>
              <a:t>What if there is damage to the barrier arm/swing gates?</a:t>
            </a:r>
          </a:p>
          <a:p>
            <a:pPr>
              <a:lnSpc>
                <a:spcPct val="120000"/>
              </a:lnSpc>
              <a:spcBef>
                <a:spcPts val="0"/>
              </a:spcBef>
            </a:pPr>
            <a:r>
              <a:rPr lang="en-US" sz="1300" dirty="0"/>
              <a:t>When notified by gate strike alarm, Central Station will pull video + tag to provide to community.</a:t>
            </a:r>
          </a:p>
          <a:p>
            <a:pPr>
              <a:lnSpc>
                <a:spcPct val="120000"/>
              </a:lnSpc>
              <a:spcBef>
                <a:spcPts val="0"/>
              </a:spcBef>
            </a:pPr>
            <a:r>
              <a:rPr lang="en-US" sz="1300" dirty="0"/>
              <a:t>If gate damage is observed, Central Station will contact community representative to have them fixed.</a:t>
            </a:r>
          </a:p>
          <a:p>
            <a:pPr marL="0" indent="0">
              <a:buNone/>
            </a:pPr>
            <a:endParaRPr lang="en-US" sz="1200" b="1" dirty="0"/>
          </a:p>
          <a:p>
            <a:pPr marL="0" indent="0">
              <a:buNone/>
            </a:pPr>
            <a:r>
              <a:rPr lang="en-US" sz="1300" b="1" dirty="0"/>
              <a:t>How do UPS, FedEx and other community vendors gain entry into the community?</a:t>
            </a:r>
          </a:p>
          <a:p>
            <a:pPr>
              <a:lnSpc>
                <a:spcPct val="120000"/>
              </a:lnSpc>
              <a:spcBef>
                <a:spcPts val="0"/>
              </a:spcBef>
            </a:pPr>
            <a:r>
              <a:rPr lang="en-US" sz="1300" dirty="0"/>
              <a:t>Envera has been provided with a list of community approved vendors for the common areas. They will be admitted into the community with no issue.</a:t>
            </a:r>
          </a:p>
          <a:p>
            <a:pPr>
              <a:lnSpc>
                <a:spcPct val="120000"/>
              </a:lnSpc>
              <a:spcBef>
                <a:spcPts val="0"/>
              </a:spcBef>
            </a:pPr>
            <a:r>
              <a:rPr lang="en-US" sz="1300" dirty="0"/>
              <a:t>This includes newspaper deliveries.</a:t>
            </a:r>
          </a:p>
          <a:p>
            <a:pPr marL="0" indent="0">
              <a:buNone/>
            </a:pPr>
            <a:endParaRPr lang="en-US" sz="1300" b="1" dirty="0"/>
          </a:p>
          <a:p>
            <a:pPr marL="0" indent="0">
              <a:buNone/>
            </a:pPr>
            <a:r>
              <a:rPr lang="en-US" sz="1300" b="1" dirty="0"/>
              <a:t>How do emergency vehicles gain access into the community?</a:t>
            </a:r>
          </a:p>
          <a:p>
            <a:pPr>
              <a:lnSpc>
                <a:spcPct val="120000"/>
              </a:lnSpc>
              <a:spcBef>
                <a:spcPts val="0"/>
              </a:spcBef>
            </a:pPr>
            <a:r>
              <a:rPr lang="en-US" sz="1300" dirty="0"/>
              <a:t>We determine the required emergency device(s) with the municipality and if not already installed, we will install or coordinate with the community to have the device(s) installed.  We schedule inspections to ensure proper operation of the device(s).</a:t>
            </a:r>
          </a:p>
          <a:p>
            <a:endParaRPr lang="en-US" sz="1300" dirty="0"/>
          </a:p>
          <a:p>
            <a:pPr marL="0" indent="0">
              <a:buNone/>
            </a:pPr>
            <a:r>
              <a:rPr lang="en-US" sz="1300" b="1" dirty="0"/>
              <a:t>What if there is loss of power to the gates?</a:t>
            </a:r>
          </a:p>
          <a:p>
            <a:pPr>
              <a:lnSpc>
                <a:spcPct val="120000"/>
              </a:lnSpc>
              <a:spcBef>
                <a:spcPts val="0"/>
              </a:spcBef>
            </a:pPr>
            <a:r>
              <a:rPr lang="en-US" sz="1300" dirty="0"/>
              <a:t>Per Fire Code, the gates will fail open.</a:t>
            </a:r>
          </a:p>
        </p:txBody>
      </p:sp>
    </p:spTree>
    <p:extLst>
      <p:ext uri="{BB962C8B-B14F-4D97-AF65-F5344CB8AC3E}">
        <p14:creationId xmlns:p14="http://schemas.microsoft.com/office/powerpoint/2010/main" val="110443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Active Video Surveillance</a:t>
            </a:r>
          </a:p>
        </p:txBody>
      </p:sp>
      <p:sp>
        <p:nvSpPr>
          <p:cNvPr id="3" name="Content Placeholder 2"/>
          <p:cNvSpPr>
            <a:spLocks noGrp="1"/>
          </p:cNvSpPr>
          <p:nvPr>
            <p:ph idx="1"/>
          </p:nvPr>
        </p:nvSpPr>
        <p:spPr/>
        <p:txBody>
          <a:bodyPr>
            <a:normAutofit/>
          </a:bodyPr>
          <a:lstStyle/>
          <a:p>
            <a:pPr marL="0" indent="0">
              <a:buNone/>
            </a:pPr>
            <a:r>
              <a:rPr lang="en-US" sz="2000" b="1" dirty="0"/>
              <a:t>Envera is monitoring your Pool after hours</a:t>
            </a:r>
          </a:p>
          <a:p>
            <a:pPr marL="0" indent="0">
              <a:buNone/>
            </a:pPr>
            <a:endParaRPr lang="en-US" sz="2000" b="1" dirty="0"/>
          </a:p>
          <a:p>
            <a:pPr>
              <a:lnSpc>
                <a:spcPct val="150000"/>
              </a:lnSpc>
            </a:pPr>
            <a:r>
              <a:rPr lang="en-US" sz="1800" dirty="0"/>
              <a:t>Live video as alarm received</a:t>
            </a:r>
          </a:p>
          <a:p>
            <a:pPr>
              <a:lnSpc>
                <a:spcPct val="150000"/>
              </a:lnSpc>
            </a:pPr>
            <a:r>
              <a:rPr lang="en-US" sz="1800" dirty="0"/>
              <a:t>Live 2-way audio with “voice down”                                                 capability</a:t>
            </a:r>
          </a:p>
          <a:p>
            <a:pPr>
              <a:lnSpc>
                <a:spcPct val="150000"/>
              </a:lnSpc>
            </a:pPr>
            <a:r>
              <a:rPr lang="en-US" sz="1800" dirty="0"/>
              <a:t>Police dispatched as necessary</a:t>
            </a:r>
          </a:p>
          <a:p>
            <a:pPr>
              <a:lnSpc>
                <a:spcPct val="150000"/>
              </a:lnSpc>
            </a:pPr>
            <a:r>
              <a:rPr lang="en-US" sz="1800" dirty="0"/>
              <a:t>Heightened security</a:t>
            </a:r>
          </a:p>
          <a:p>
            <a:pPr>
              <a:lnSpc>
                <a:spcPct val="150000"/>
              </a:lnSpc>
            </a:pPr>
            <a:r>
              <a:rPr lang="en-US" sz="1800" dirty="0"/>
              <a:t>Reduces vandalism &amp; trespassing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72294">
            <a:off x="5325201" y="2525330"/>
            <a:ext cx="2939665" cy="222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878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How to Apply Your Windshield Sticker</a:t>
            </a:r>
          </a:p>
        </p:txBody>
      </p:sp>
      <p:sp>
        <p:nvSpPr>
          <p:cNvPr id="3" name="Content Placeholder 2"/>
          <p:cNvSpPr>
            <a:spLocks noGrp="1"/>
          </p:cNvSpPr>
          <p:nvPr>
            <p:ph idx="1"/>
          </p:nvPr>
        </p:nvSpPr>
        <p:spPr>
          <a:xfrm>
            <a:off x="5069150" y="1344624"/>
            <a:ext cx="3848426" cy="4933338"/>
          </a:xfrm>
        </p:spPr>
        <p:txBody>
          <a:bodyPr>
            <a:normAutofit fontScale="92500" lnSpcReduction="20000"/>
          </a:bodyPr>
          <a:lstStyle/>
          <a:p>
            <a:r>
              <a:rPr lang="en-US" sz="2000" dirty="0"/>
              <a:t>Visit </a:t>
            </a:r>
            <a:r>
              <a:rPr lang="en-US" sz="2000" dirty="0">
                <a:hlinkClick r:id="rId2"/>
              </a:rPr>
              <a:t>www.myenvera.com/RFID</a:t>
            </a:r>
            <a:r>
              <a:rPr lang="en-US" sz="2000" dirty="0"/>
              <a:t> and check with your vehicle manufacturer </a:t>
            </a:r>
            <a:r>
              <a:rPr lang="en-US" sz="2000"/>
              <a:t>to see if </a:t>
            </a:r>
            <a:r>
              <a:rPr lang="en-US" sz="2000" dirty="0"/>
              <a:t>you have a special windshield</a:t>
            </a:r>
          </a:p>
          <a:p>
            <a:pPr marL="0" indent="0">
              <a:buNone/>
            </a:pPr>
            <a:endParaRPr lang="en-US" sz="1400" dirty="0"/>
          </a:p>
          <a:p>
            <a:r>
              <a:rPr lang="en-US" sz="2000" dirty="0"/>
              <a:t>Place </a:t>
            </a:r>
            <a:r>
              <a:rPr lang="en-US" sz="2000" u="sng" dirty="0"/>
              <a:t>at least</a:t>
            </a:r>
            <a:r>
              <a:rPr lang="en-US" sz="2000" dirty="0"/>
              <a:t> 2 inches away from </a:t>
            </a:r>
            <a:r>
              <a:rPr lang="en-US" sz="2000" dirty="0" err="1"/>
              <a:t>SunPass</a:t>
            </a:r>
            <a:r>
              <a:rPr lang="en-US" sz="2000" dirty="0"/>
              <a:t> or other RFID device</a:t>
            </a:r>
          </a:p>
          <a:p>
            <a:pPr marL="0" indent="0">
              <a:buNone/>
            </a:pPr>
            <a:endParaRPr lang="en-US" sz="1400" dirty="0"/>
          </a:p>
          <a:p>
            <a:r>
              <a:rPr lang="en-US" sz="2000" dirty="0"/>
              <a:t>Non-transferrable, do not bend</a:t>
            </a:r>
          </a:p>
          <a:p>
            <a:pPr marL="0" indent="0">
              <a:buNone/>
            </a:pPr>
            <a:endParaRPr lang="en-US" sz="1400" dirty="0"/>
          </a:p>
          <a:p>
            <a:r>
              <a:rPr lang="en-US" sz="2000" dirty="0"/>
              <a:t>Peel backing off to expose adhesive side</a:t>
            </a:r>
          </a:p>
          <a:p>
            <a:pPr marL="0" indent="0">
              <a:buNone/>
            </a:pPr>
            <a:endParaRPr lang="en-US" sz="1400" dirty="0"/>
          </a:p>
          <a:p>
            <a:r>
              <a:rPr lang="en-US" sz="2000" dirty="0"/>
              <a:t>Apply inside your vehicle, directly on windshield</a:t>
            </a:r>
          </a:p>
          <a:p>
            <a:endParaRPr lang="en-US" dirty="0"/>
          </a:p>
        </p:txBody>
      </p:sp>
      <p:pic>
        <p:nvPicPr>
          <p:cNvPr id="4" name="Picture 3"/>
          <p:cNvPicPr>
            <a:picLocks noChangeAspect="1"/>
          </p:cNvPicPr>
          <p:nvPr/>
        </p:nvPicPr>
        <p:blipFill>
          <a:blip r:embed="rId3"/>
          <a:stretch>
            <a:fillRect/>
          </a:stretch>
        </p:blipFill>
        <p:spPr>
          <a:xfrm>
            <a:off x="139495" y="1344624"/>
            <a:ext cx="4790244" cy="4933338"/>
          </a:xfrm>
          <a:prstGeom prst="rect">
            <a:avLst/>
          </a:prstGeom>
        </p:spPr>
      </p:pic>
    </p:spTree>
    <p:extLst>
      <p:ext uri="{BB962C8B-B14F-4D97-AF65-F5344CB8AC3E}">
        <p14:creationId xmlns:p14="http://schemas.microsoft.com/office/powerpoint/2010/main" val="2720749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Association Requirements</a:t>
            </a:r>
          </a:p>
        </p:txBody>
      </p:sp>
      <p:sp>
        <p:nvSpPr>
          <p:cNvPr id="3" name="Content Placeholder 2"/>
          <p:cNvSpPr>
            <a:spLocks noGrp="1"/>
          </p:cNvSpPr>
          <p:nvPr>
            <p:ph idx="1"/>
          </p:nvPr>
        </p:nvSpPr>
        <p:spPr>
          <a:xfrm>
            <a:off x="296091" y="1445623"/>
            <a:ext cx="8621485" cy="2265243"/>
          </a:xfrm>
        </p:spPr>
        <p:txBody>
          <a:bodyPr>
            <a:normAutofit fontScale="92500"/>
          </a:bodyPr>
          <a:lstStyle/>
          <a:p>
            <a:pPr marL="0" indent="0" algn="ctr">
              <a:buNone/>
            </a:pPr>
            <a:r>
              <a:rPr lang="en-US" b="1" dirty="0"/>
              <a:t>To receive windshield stickers, residents must provide:</a:t>
            </a:r>
          </a:p>
          <a:p>
            <a:r>
              <a:rPr lang="en-US" dirty="0"/>
              <a:t>Provide a valid photo id</a:t>
            </a:r>
          </a:p>
          <a:p>
            <a:r>
              <a:rPr lang="en-US" dirty="0"/>
              <a:t>Copy of vehicle registration for each vehicle onsite</a:t>
            </a:r>
          </a:p>
          <a:p>
            <a:r>
              <a:rPr lang="en-US" dirty="0"/>
              <a:t>Proof of residency (tenants: copy of lease)</a:t>
            </a:r>
          </a:p>
          <a:p>
            <a:endParaRPr lang="en-US" dirty="0"/>
          </a:p>
        </p:txBody>
      </p:sp>
      <p:sp>
        <p:nvSpPr>
          <p:cNvPr id="4" name="TextBox 3"/>
          <p:cNvSpPr txBox="1"/>
          <p:nvPr/>
        </p:nvSpPr>
        <p:spPr>
          <a:xfrm>
            <a:off x="296091" y="3897297"/>
            <a:ext cx="8621485" cy="2123658"/>
          </a:xfrm>
          <a:prstGeom prst="rect">
            <a:avLst/>
          </a:prstGeom>
          <a:noFill/>
        </p:spPr>
        <p:txBody>
          <a:bodyPr wrap="square" rtlCol="0">
            <a:spAutoFit/>
          </a:bodyPr>
          <a:lstStyle/>
          <a:p>
            <a:pPr algn="ctr"/>
            <a:r>
              <a:rPr lang="en-US" sz="2200" b="1" dirty="0">
                <a:latin typeface="Century Gothic" panose="020B0502020202020204" pitchFamily="34" charset="0"/>
              </a:rPr>
              <a:t>Distribution Details:</a:t>
            </a:r>
          </a:p>
          <a:p>
            <a:pPr marL="285750" indent="-285750">
              <a:buFont typeface="Wingdings" panose="05000000000000000000" pitchFamily="2" charset="2"/>
              <a:buChar char="§"/>
            </a:pPr>
            <a:r>
              <a:rPr lang="en-US" sz="2200" dirty="0">
                <a:latin typeface="Century Gothic" panose="020B0502020202020204" pitchFamily="34" charset="0"/>
              </a:rPr>
              <a:t>Each household is eligible to receive up to (2) two windshield stickers at no charge.</a:t>
            </a:r>
          </a:p>
          <a:p>
            <a:pPr marL="285750" indent="-285750">
              <a:buFont typeface="Wingdings" panose="05000000000000000000" pitchFamily="2" charset="2"/>
              <a:buChar char="§"/>
            </a:pPr>
            <a:r>
              <a:rPr lang="en-US" sz="2200" dirty="0">
                <a:latin typeface="Century Gothic" panose="020B0502020202020204" pitchFamily="34" charset="0"/>
              </a:rPr>
              <a:t>Additional windshield stickers are $15.00 each </a:t>
            </a:r>
          </a:p>
          <a:p>
            <a:pPr marL="285750" indent="-285750">
              <a:buFont typeface="Wingdings" panose="05000000000000000000" pitchFamily="2" charset="2"/>
              <a:buChar char="§"/>
            </a:pPr>
            <a:r>
              <a:rPr lang="en-US" sz="2200" dirty="0">
                <a:latin typeface="Century Gothic" panose="020B0502020202020204" pitchFamily="34" charset="0"/>
              </a:rPr>
              <a:t>Accepted payment method is Check or Money Order only (made payable to </a:t>
            </a:r>
            <a:r>
              <a:rPr lang="en-US" sz="2200" dirty="0" err="1">
                <a:latin typeface="Century Gothic" panose="020B0502020202020204" pitchFamily="34" charset="0"/>
              </a:rPr>
              <a:t>Stonegate</a:t>
            </a:r>
            <a:r>
              <a:rPr lang="en-US" sz="2200" dirty="0">
                <a:latin typeface="Century Gothic" panose="020B0502020202020204" pitchFamily="34" charset="0"/>
              </a:rPr>
              <a:t> at Pasco HOA).</a:t>
            </a:r>
          </a:p>
        </p:txBody>
      </p:sp>
    </p:spTree>
    <p:extLst>
      <p:ext uri="{BB962C8B-B14F-4D97-AF65-F5344CB8AC3E}">
        <p14:creationId xmlns:p14="http://schemas.microsoft.com/office/powerpoint/2010/main" val="937290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About Envera Systems</a:t>
            </a:r>
          </a:p>
        </p:txBody>
      </p:sp>
      <p:sp>
        <p:nvSpPr>
          <p:cNvPr id="3" name="Content Placeholder 2"/>
          <p:cNvSpPr>
            <a:spLocks noGrp="1"/>
          </p:cNvSpPr>
          <p:nvPr>
            <p:ph idx="1"/>
          </p:nvPr>
        </p:nvSpPr>
        <p:spPr>
          <a:xfrm>
            <a:off x="1436914" y="1445623"/>
            <a:ext cx="7480662" cy="4685756"/>
          </a:xfrm>
        </p:spPr>
        <p:txBody>
          <a:bodyPr>
            <a:normAutofit/>
          </a:bodyPr>
          <a:lstStyle/>
          <a:p>
            <a:r>
              <a:rPr lang="en-US" sz="2000" dirty="0"/>
              <a:t>Corporate Office located in Coconut Creek, Florida </a:t>
            </a:r>
          </a:p>
          <a:p>
            <a:r>
              <a:rPr lang="en-US" sz="2000" dirty="0"/>
              <a:t>Central Station is in Sarasota, Florida</a:t>
            </a:r>
          </a:p>
          <a:p>
            <a:r>
              <a:rPr lang="en-US" sz="2000" dirty="0"/>
              <a:t>Started in 2007 with 5 Employees</a:t>
            </a:r>
          </a:p>
          <a:p>
            <a:r>
              <a:rPr lang="en-US" sz="2000" dirty="0"/>
              <a:t>Now 200+ Employees </a:t>
            </a:r>
          </a:p>
          <a:p>
            <a:r>
              <a:rPr lang="en-US" sz="2000" dirty="0"/>
              <a:t>Hundreds of Years Experience in Security Industry</a:t>
            </a:r>
          </a:p>
          <a:p>
            <a:pPr marL="0" indent="0">
              <a:buNone/>
            </a:pPr>
            <a:endParaRPr lang="en-US" sz="2000" dirty="0"/>
          </a:p>
          <a:p>
            <a:pPr marL="0" indent="0">
              <a:buNone/>
            </a:pPr>
            <a:r>
              <a:rPr lang="en-US" sz="1400" dirty="0"/>
              <a:t>Envera Systems provides gated customers with an alternative to traditional guards. Our patented monitoring system and software utilize the latest technology combined with State Licensed Guards to offer an enhanced level of security, in a more efficient manner and at a lower cost.  Our licensed central station operators or virtual guards greet guests arriving to Envera protected communities.  They can also see multiple points in a community at one time, deterring trespassers and voicing down to intruders or vandals.</a:t>
            </a:r>
          </a:p>
          <a:p>
            <a:pPr marL="0" indent="0">
              <a:buNone/>
            </a:pPr>
            <a:endParaRPr lang="en-US" dirty="0"/>
          </a:p>
        </p:txBody>
      </p:sp>
      <p:pic>
        <p:nvPicPr>
          <p:cNvPr id="5" name="Picture 4"/>
          <p:cNvPicPr>
            <a:picLocks noChangeAspect="1"/>
          </p:cNvPicPr>
          <p:nvPr/>
        </p:nvPicPr>
        <p:blipFill>
          <a:blip r:embed="rId2"/>
          <a:stretch>
            <a:fillRect/>
          </a:stretch>
        </p:blipFill>
        <p:spPr>
          <a:xfrm>
            <a:off x="6959" y="1340304"/>
            <a:ext cx="1429955" cy="4709432"/>
          </a:xfrm>
          <a:prstGeom prst="rect">
            <a:avLst/>
          </a:prstGeom>
        </p:spPr>
      </p:pic>
    </p:spTree>
    <p:extLst>
      <p:ext uri="{BB962C8B-B14F-4D97-AF65-F5344CB8AC3E}">
        <p14:creationId xmlns:p14="http://schemas.microsoft.com/office/powerpoint/2010/main" val="1420291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Community Security Specialists</a:t>
            </a:r>
          </a:p>
        </p:txBody>
      </p:sp>
      <p:sp>
        <p:nvSpPr>
          <p:cNvPr id="3" name="Content Placeholder 2"/>
          <p:cNvSpPr>
            <a:spLocks noGrp="1"/>
          </p:cNvSpPr>
          <p:nvPr>
            <p:ph idx="1"/>
          </p:nvPr>
        </p:nvSpPr>
        <p:spPr>
          <a:xfrm>
            <a:off x="0" y="1281793"/>
            <a:ext cx="2920638" cy="4082143"/>
          </a:xfrm>
        </p:spPr>
        <p:txBody>
          <a:bodyPr/>
          <a:lstStyle/>
          <a:p>
            <a:pPr marL="0" indent="0">
              <a:buNone/>
            </a:pPr>
            <a:r>
              <a:rPr lang="en-US" sz="2400" b="1" u="sng" dirty="0"/>
              <a:t>Who do we Serve?</a:t>
            </a:r>
          </a:p>
          <a:p>
            <a:r>
              <a:rPr lang="en-US" sz="1800" dirty="0"/>
              <a:t>Homeowners Associations</a:t>
            </a:r>
          </a:p>
          <a:p>
            <a:pPr marL="0" indent="0">
              <a:buNone/>
            </a:pPr>
            <a:endParaRPr lang="en-US" sz="1800" dirty="0"/>
          </a:p>
          <a:p>
            <a:r>
              <a:rPr lang="en-US" sz="1800" dirty="0"/>
              <a:t>Community Development Districts</a:t>
            </a:r>
          </a:p>
          <a:p>
            <a:pPr marL="0" indent="0">
              <a:buNone/>
            </a:pPr>
            <a:endParaRPr lang="en-US" sz="1800" dirty="0"/>
          </a:p>
          <a:p>
            <a:r>
              <a:rPr lang="en-US" sz="1800" dirty="0"/>
              <a:t>Condominium Associations</a:t>
            </a:r>
          </a:p>
          <a:p>
            <a:pPr marL="0" indent="0">
              <a:buNone/>
            </a:pPr>
            <a:endParaRPr lang="en-US" sz="1800" dirty="0"/>
          </a:p>
          <a:p>
            <a:r>
              <a:rPr lang="en-US" sz="1800" dirty="0"/>
              <a:t>Apartment Complexes</a:t>
            </a:r>
          </a:p>
        </p:txBody>
      </p:sp>
      <p:sp>
        <p:nvSpPr>
          <p:cNvPr id="7" name="Rectangle 6"/>
          <p:cNvSpPr/>
          <p:nvPr/>
        </p:nvSpPr>
        <p:spPr>
          <a:xfrm>
            <a:off x="3037116" y="1281793"/>
            <a:ext cx="3004457" cy="3785652"/>
          </a:xfrm>
          <a:prstGeom prst="rect">
            <a:avLst/>
          </a:prstGeom>
        </p:spPr>
        <p:txBody>
          <a:bodyPr wrap="square">
            <a:spAutoFit/>
          </a:bodyPr>
          <a:lstStyle/>
          <a:p>
            <a:r>
              <a:rPr lang="en-US" sz="2400" b="1" u="sng" dirty="0">
                <a:latin typeface="Century Gothic" panose="020B0502020202020204" pitchFamily="34" charset="0"/>
              </a:rPr>
              <a:t>What do we do?</a:t>
            </a:r>
          </a:p>
          <a:p>
            <a:pPr marL="285750" indent="-285750">
              <a:buFont typeface="Wingdings" panose="05000000000000000000" pitchFamily="2" charset="2"/>
              <a:buChar char="§"/>
            </a:pPr>
            <a:r>
              <a:rPr lang="en-US" dirty="0">
                <a:latin typeface="Century Gothic" panose="020B0502020202020204" pitchFamily="34" charset="0"/>
              </a:rPr>
              <a:t>Gate Monitoring</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Active Video Monitoring for Amenities &amp; Parking Lots</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Community Wide Access Control</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Clubhouse Intrusion Systems</a:t>
            </a:r>
          </a:p>
        </p:txBody>
      </p:sp>
      <p:sp>
        <p:nvSpPr>
          <p:cNvPr id="8" name="Rectangle 7"/>
          <p:cNvSpPr/>
          <p:nvPr/>
        </p:nvSpPr>
        <p:spPr>
          <a:xfrm>
            <a:off x="5796643" y="1281793"/>
            <a:ext cx="3120934" cy="3231654"/>
          </a:xfrm>
          <a:prstGeom prst="rect">
            <a:avLst/>
          </a:prstGeom>
        </p:spPr>
        <p:txBody>
          <a:bodyPr wrap="square">
            <a:spAutoFit/>
          </a:bodyPr>
          <a:lstStyle/>
          <a:p>
            <a:r>
              <a:rPr lang="en-US" sz="2400" b="1" u="sng" dirty="0">
                <a:latin typeface="Century Gothic" panose="020B0502020202020204" pitchFamily="34" charset="0"/>
              </a:rPr>
              <a:t>How do we do it?</a:t>
            </a:r>
          </a:p>
          <a:p>
            <a:pPr marL="285750" indent="-285750">
              <a:buFont typeface="Wingdings" panose="05000000000000000000" pitchFamily="2" charset="2"/>
              <a:buChar char="§"/>
            </a:pPr>
            <a:r>
              <a:rPr lang="en-US" dirty="0">
                <a:latin typeface="Century Gothic" panose="020B0502020202020204" pitchFamily="34" charset="0"/>
              </a:rPr>
              <a:t>Internet Based</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Event Based Monitoring</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Live Audio and Video</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Two Way Voice</a:t>
            </a:r>
          </a:p>
          <a:p>
            <a:endParaRPr lang="en-US" dirty="0">
              <a:latin typeface="Century Gothic" panose="020B0502020202020204" pitchFamily="34" charset="0"/>
            </a:endParaRPr>
          </a:p>
          <a:p>
            <a:pPr marL="285750" indent="-285750">
              <a:buFont typeface="Wingdings" panose="05000000000000000000" pitchFamily="2" charset="2"/>
              <a:buChar char="§"/>
            </a:pPr>
            <a:r>
              <a:rPr lang="en-US" dirty="0">
                <a:latin typeface="Century Gothic" panose="020B0502020202020204" pitchFamily="34" charset="0"/>
              </a:rPr>
              <a:t>Real-Time Communication</a:t>
            </a:r>
          </a:p>
        </p:txBody>
      </p:sp>
      <p:pic>
        <p:nvPicPr>
          <p:cNvPr id="4" name="Picture 3"/>
          <p:cNvPicPr>
            <a:picLocks noChangeAspect="1"/>
          </p:cNvPicPr>
          <p:nvPr/>
        </p:nvPicPr>
        <p:blipFill>
          <a:blip r:embed="rId2"/>
          <a:stretch>
            <a:fillRect/>
          </a:stretch>
        </p:blipFill>
        <p:spPr>
          <a:xfrm>
            <a:off x="0" y="5363935"/>
            <a:ext cx="9144000" cy="1025499"/>
          </a:xfrm>
          <a:prstGeom prst="rect">
            <a:avLst/>
          </a:prstGeom>
        </p:spPr>
      </p:pic>
    </p:spTree>
    <p:extLst>
      <p:ext uri="{BB962C8B-B14F-4D97-AF65-F5344CB8AC3E}">
        <p14:creationId xmlns:p14="http://schemas.microsoft.com/office/powerpoint/2010/main" val="473273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MyEnvera: Adding Visitors</a:t>
            </a:r>
            <a:br>
              <a:rPr lang="en-US" dirty="0"/>
            </a:br>
            <a:r>
              <a:rPr lang="en-US" sz="1600" u="sng" dirty="0"/>
              <a:t>http://enverasystems.com/myenveravideos/</a:t>
            </a:r>
            <a:endParaRPr lang="en-US" sz="1600" dirty="0"/>
          </a:p>
        </p:txBody>
      </p:sp>
      <p:pic>
        <p:nvPicPr>
          <p:cNvPr id="5" name="Envera Systems- MyEnvera Introduction and Visitor Updates Part 1">
            <a:hlinkClick r:id="" action="ppaction://media"/>
          </p:cNvPr>
          <p:cNvPicPr>
            <a:picLocks noGrp="1" noChangeAspect="1"/>
          </p:cNvPicPr>
          <p:nvPr>
            <p:ph idx="1"/>
            <a:videoFile r:link="rId1"/>
            <p:extLst>
              <p:ext uri="{DAA4B4D4-6D71-4841-9C94-3DE7FCFB9230}">
                <p14:media xmlns:p14="http://schemas.microsoft.com/office/powerpoint/2010/main" r:embed="rId2">
                  <p14:trim st="3949"/>
                </p14:media>
              </p:ext>
            </p:extLst>
          </p:nvPr>
        </p:nvPicPr>
        <p:blipFill>
          <a:blip r:embed="rId4"/>
          <a:stretch>
            <a:fillRect/>
          </a:stretch>
        </p:blipFill>
        <p:spPr>
          <a:xfrm>
            <a:off x="1" y="1277471"/>
            <a:ext cx="9144000" cy="4899492"/>
          </a:xfrm>
        </p:spPr>
      </p:pic>
    </p:spTree>
    <p:extLst>
      <p:ext uri="{BB962C8B-B14F-4D97-AF65-F5344CB8AC3E}">
        <p14:creationId xmlns:p14="http://schemas.microsoft.com/office/powerpoint/2010/main" val="3124728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5678" y="156123"/>
            <a:ext cx="5381898" cy="941158"/>
          </a:xfrm>
        </p:spPr>
        <p:txBody>
          <a:bodyPr/>
          <a:lstStyle/>
          <a:p>
            <a:r>
              <a:rPr lang="en-US" dirty="0"/>
              <a:t>MyEnvera: Profile Updates</a:t>
            </a:r>
            <a:br>
              <a:rPr lang="en-US" dirty="0"/>
            </a:br>
            <a:r>
              <a:rPr lang="en-US" sz="1600" u="sng" dirty="0"/>
              <a:t>http://enverasystems.com/myenveravideos/</a:t>
            </a:r>
            <a:endParaRPr lang="en-US" sz="1600" dirty="0"/>
          </a:p>
        </p:txBody>
      </p:sp>
      <p:pic>
        <p:nvPicPr>
          <p:cNvPr id="5" name="Envera Systems- MyEnvera My Profile and Making Updates Part 2">
            <a:hlinkClick r:id="" action="ppaction://media"/>
          </p:cNvPr>
          <p:cNvPicPr>
            <a:picLocks noGrp="1" noChangeAspect="1"/>
          </p:cNvPicPr>
          <p:nvPr>
            <p:ph idx="1"/>
            <a:videoFile r:link="rId1"/>
            <p:extLst>
              <p:ext uri="{DAA4B4D4-6D71-4841-9C94-3DE7FCFB9230}">
                <p14:media xmlns:p14="http://schemas.microsoft.com/office/powerpoint/2010/main" r:embed="rId2">
                  <p14:trim st="4119"/>
                </p14:media>
              </p:ext>
            </p:extLst>
          </p:nvPr>
        </p:nvPicPr>
        <p:blipFill>
          <a:blip r:embed="rId4"/>
          <a:stretch>
            <a:fillRect/>
          </a:stretch>
        </p:blipFill>
        <p:spPr>
          <a:xfrm>
            <a:off x="67235" y="1317812"/>
            <a:ext cx="9029699" cy="4939700"/>
          </a:xfrm>
        </p:spPr>
      </p:pic>
    </p:spTree>
    <p:extLst>
      <p:ext uri="{BB962C8B-B14F-4D97-AF65-F5344CB8AC3E}">
        <p14:creationId xmlns:p14="http://schemas.microsoft.com/office/powerpoint/2010/main" val="1855405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MyEnvera Smartphone App</a:t>
            </a:r>
          </a:p>
        </p:txBody>
      </p:sp>
      <p:pic>
        <p:nvPicPr>
          <p:cNvPr id="4" name="Content Placeholder 3"/>
          <p:cNvPicPr>
            <a:picLocks noGrp="1" noChangeAspect="1"/>
          </p:cNvPicPr>
          <p:nvPr>
            <p:ph idx="1"/>
          </p:nvPr>
        </p:nvPicPr>
        <p:blipFill>
          <a:blip r:embed="rId2"/>
          <a:stretch>
            <a:fillRect/>
          </a:stretch>
        </p:blipFill>
        <p:spPr>
          <a:xfrm>
            <a:off x="168676" y="1345795"/>
            <a:ext cx="8839432" cy="4930718"/>
          </a:xfrm>
          <a:prstGeom prst="rect">
            <a:avLst/>
          </a:prstGeom>
        </p:spPr>
      </p:pic>
    </p:spTree>
    <p:extLst>
      <p:ext uri="{BB962C8B-B14F-4D97-AF65-F5344CB8AC3E}">
        <p14:creationId xmlns:p14="http://schemas.microsoft.com/office/powerpoint/2010/main" val="3645601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917" y="222026"/>
            <a:ext cx="5381898" cy="941158"/>
          </a:xfrm>
        </p:spPr>
        <p:txBody>
          <a:bodyPr/>
          <a:lstStyle/>
          <a:p>
            <a:r>
              <a:rPr lang="en-US" dirty="0">
                <a:latin typeface="Century" panose="02040604050505020304" pitchFamily="18" charset="0"/>
              </a:rPr>
              <a:t>Register Visitors</a:t>
            </a:r>
          </a:p>
        </p:txBody>
      </p:sp>
      <p:pic>
        <p:nvPicPr>
          <p:cNvPr id="4" name="Content Placeholder 3"/>
          <p:cNvPicPr>
            <a:picLocks noGrp="1" noChangeAspect="1"/>
          </p:cNvPicPr>
          <p:nvPr>
            <p:ph idx="1"/>
          </p:nvPr>
        </p:nvPicPr>
        <p:blipFill>
          <a:blip r:embed="rId2"/>
          <a:stretch>
            <a:fillRect/>
          </a:stretch>
        </p:blipFill>
        <p:spPr>
          <a:xfrm>
            <a:off x="257452" y="1255892"/>
            <a:ext cx="8544465" cy="5020621"/>
          </a:xfrm>
          <a:prstGeom prst="rect">
            <a:avLst/>
          </a:prstGeom>
        </p:spPr>
      </p:pic>
    </p:spTree>
    <p:extLst>
      <p:ext uri="{BB962C8B-B14F-4D97-AF65-F5344CB8AC3E}">
        <p14:creationId xmlns:p14="http://schemas.microsoft.com/office/powerpoint/2010/main" val="406495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Manage Profile</a:t>
            </a:r>
          </a:p>
        </p:txBody>
      </p:sp>
      <p:pic>
        <p:nvPicPr>
          <p:cNvPr id="4" name="Content Placeholder 3"/>
          <p:cNvPicPr>
            <a:picLocks noGrp="1" noChangeAspect="1"/>
          </p:cNvPicPr>
          <p:nvPr>
            <p:ph idx="1"/>
          </p:nvPr>
        </p:nvPicPr>
        <p:blipFill>
          <a:blip r:embed="rId2"/>
          <a:stretch>
            <a:fillRect/>
          </a:stretch>
        </p:blipFill>
        <p:spPr>
          <a:xfrm>
            <a:off x="275208" y="1261988"/>
            <a:ext cx="8610072" cy="5067791"/>
          </a:xfrm>
          <a:prstGeom prst="rect">
            <a:avLst/>
          </a:prstGeom>
        </p:spPr>
      </p:pic>
    </p:spTree>
    <p:extLst>
      <p:ext uri="{BB962C8B-B14F-4D97-AF65-F5344CB8AC3E}">
        <p14:creationId xmlns:p14="http://schemas.microsoft.com/office/powerpoint/2010/main" val="1475664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panose="02040604050505020304" pitchFamily="18" charset="0"/>
              </a:rPr>
              <a:t>Guest Registration</a:t>
            </a:r>
          </a:p>
        </p:txBody>
      </p:sp>
      <p:pic>
        <p:nvPicPr>
          <p:cNvPr id="4" name="Content Placeholder 3"/>
          <p:cNvPicPr>
            <a:picLocks noGrp="1" noChangeAspect="1"/>
          </p:cNvPicPr>
          <p:nvPr>
            <p:ph idx="1"/>
          </p:nvPr>
        </p:nvPicPr>
        <p:blipFill>
          <a:blip r:embed="rId2"/>
          <a:stretch>
            <a:fillRect/>
          </a:stretch>
        </p:blipFill>
        <p:spPr>
          <a:xfrm>
            <a:off x="319596" y="1294924"/>
            <a:ext cx="8607510" cy="5052609"/>
          </a:xfrm>
          <a:prstGeom prst="rect">
            <a:avLst/>
          </a:prstGeom>
        </p:spPr>
      </p:pic>
    </p:spTree>
    <p:extLst>
      <p:ext uri="{BB962C8B-B14F-4D97-AF65-F5344CB8AC3E}">
        <p14:creationId xmlns:p14="http://schemas.microsoft.com/office/powerpoint/2010/main" val="2245528557"/>
      </p:ext>
    </p:extLst>
  </p:cSld>
  <p:clrMapOvr>
    <a:masterClrMapping/>
  </p:clrMapOvr>
</p:sld>
</file>

<file path=ppt/theme/theme1.xml><?xml version="1.0" encoding="utf-8"?>
<a:theme xmlns:a="http://schemas.openxmlformats.org/drawingml/2006/main" name="Enveraize I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veraize It" id="{E3F08395-D927-48AA-B9D2-C281D5F0187A}" vid="{D9774208-01E6-41FE-B1B1-22CED212B7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Enveraize It</Template>
  <TotalTime>4071</TotalTime>
  <Words>1432</Words>
  <Application>Microsoft Office PowerPoint</Application>
  <PresentationFormat>On-screen Show (4:3)</PresentationFormat>
  <Paragraphs>153</Paragraphs>
  <Slides>19</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Bank Gothic</vt:lpstr>
      <vt:lpstr>Calibri</vt:lpstr>
      <vt:lpstr>Century</vt:lpstr>
      <vt:lpstr>Century Gothic</vt:lpstr>
      <vt:lpstr>Wingdings</vt:lpstr>
      <vt:lpstr>Enveraize It</vt:lpstr>
      <vt:lpstr>Training &amp; Orientation</vt:lpstr>
      <vt:lpstr>About Envera Systems</vt:lpstr>
      <vt:lpstr>Community Security Specialists</vt:lpstr>
      <vt:lpstr>MyEnvera: Adding Visitors http://enverasystems.com/myenveravideos/</vt:lpstr>
      <vt:lpstr>MyEnvera: Profile Updates http://enverasystems.com/myenveravideos/</vt:lpstr>
      <vt:lpstr>MyEnvera Smartphone App</vt:lpstr>
      <vt:lpstr>Register Visitors</vt:lpstr>
      <vt:lpstr>Manage Profile</vt:lpstr>
      <vt:lpstr>Guest Registration</vt:lpstr>
      <vt:lpstr>MyEnvera  Questions &amp; Answers </vt:lpstr>
      <vt:lpstr>MyEnvera  Questions &amp; Answers </vt:lpstr>
      <vt:lpstr>MyEnvera  Questions &amp; Answers </vt:lpstr>
      <vt:lpstr>Virtual Gate Guard</vt:lpstr>
      <vt:lpstr>Go Live “Soft Opening”</vt:lpstr>
      <vt:lpstr>Virtual Gate Guard Questions &amp; Answers</vt:lpstr>
      <vt:lpstr>Virtual Gate Guard Questions &amp; Answers</vt:lpstr>
      <vt:lpstr>Active Video Surveillance</vt:lpstr>
      <vt:lpstr>How to Apply Your Windshield Sticker</vt:lpstr>
      <vt:lpstr>Association Requirements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Clark</dc:creator>
  <cp:lastModifiedBy>Tricia Long</cp:lastModifiedBy>
  <cp:revision>90</cp:revision>
  <dcterms:created xsi:type="dcterms:W3CDTF">2015-11-10T14:38:52Z</dcterms:created>
  <dcterms:modified xsi:type="dcterms:W3CDTF">2018-12-16T16:11:03Z</dcterms:modified>
</cp:coreProperties>
</file>